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76"/>
  </p:notesMasterIdLst>
  <p:handoutMasterIdLst>
    <p:handoutMasterId r:id="rId77"/>
  </p:handoutMasterIdLst>
  <p:sldIdLst>
    <p:sldId id="256" r:id="rId2"/>
    <p:sldId id="315" r:id="rId3"/>
    <p:sldId id="332" r:id="rId4"/>
    <p:sldId id="302" r:id="rId5"/>
    <p:sldId id="279" r:id="rId6"/>
    <p:sldId id="339" r:id="rId7"/>
    <p:sldId id="341" r:id="rId8"/>
    <p:sldId id="280" r:id="rId9"/>
    <p:sldId id="343" r:id="rId10"/>
    <p:sldId id="342" r:id="rId11"/>
    <p:sldId id="345" r:id="rId12"/>
    <p:sldId id="265" r:id="rId13"/>
    <p:sldId id="281" r:id="rId14"/>
    <p:sldId id="337" r:id="rId15"/>
    <p:sldId id="283" r:id="rId16"/>
    <p:sldId id="284" r:id="rId17"/>
    <p:sldId id="285" r:id="rId18"/>
    <p:sldId id="286" r:id="rId19"/>
    <p:sldId id="338" r:id="rId20"/>
    <p:sldId id="344" r:id="rId21"/>
    <p:sldId id="288" r:id="rId22"/>
    <p:sldId id="293" r:id="rId23"/>
    <p:sldId id="354" r:id="rId24"/>
    <p:sldId id="296" r:id="rId25"/>
    <p:sldId id="297" r:id="rId26"/>
    <p:sldId id="309" r:id="rId27"/>
    <p:sldId id="294" r:id="rId28"/>
    <p:sldId id="308" r:id="rId29"/>
    <p:sldId id="307" r:id="rId30"/>
    <p:sldId id="276" r:id="rId31"/>
    <p:sldId id="275" r:id="rId32"/>
    <p:sldId id="262" r:id="rId33"/>
    <p:sldId id="277" r:id="rId34"/>
    <p:sldId id="278" r:id="rId35"/>
    <p:sldId id="290" r:id="rId36"/>
    <p:sldId id="324" r:id="rId37"/>
    <p:sldId id="266" r:id="rId38"/>
    <p:sldId id="310" r:id="rId39"/>
    <p:sldId id="355" r:id="rId40"/>
    <p:sldId id="311" r:id="rId41"/>
    <p:sldId id="356" r:id="rId42"/>
    <p:sldId id="257" r:id="rId43"/>
    <p:sldId id="357" r:id="rId44"/>
    <p:sldId id="346" r:id="rId45"/>
    <p:sldId id="347" r:id="rId46"/>
    <p:sldId id="305" r:id="rId47"/>
    <p:sldId id="348" r:id="rId48"/>
    <p:sldId id="268" r:id="rId49"/>
    <p:sldId id="349" r:id="rId50"/>
    <p:sldId id="267" r:id="rId51"/>
    <p:sldId id="350" r:id="rId52"/>
    <p:sldId id="301" r:id="rId53"/>
    <p:sldId id="351" r:id="rId54"/>
    <p:sldId id="299" r:id="rId55"/>
    <p:sldId id="300" r:id="rId56"/>
    <p:sldId id="312" r:id="rId57"/>
    <p:sldId id="352" r:id="rId58"/>
    <p:sldId id="313" r:id="rId59"/>
    <p:sldId id="314" r:id="rId60"/>
    <p:sldId id="353" r:id="rId61"/>
    <p:sldId id="328" r:id="rId62"/>
    <p:sldId id="358" r:id="rId63"/>
    <p:sldId id="330" r:id="rId64"/>
    <p:sldId id="359" r:id="rId65"/>
    <p:sldId id="360" r:id="rId66"/>
    <p:sldId id="361" r:id="rId67"/>
    <p:sldId id="326" r:id="rId68"/>
    <p:sldId id="327" r:id="rId69"/>
    <p:sldId id="271" r:id="rId70"/>
    <p:sldId id="259" r:id="rId71"/>
    <p:sldId id="272" r:id="rId72"/>
    <p:sldId id="316" r:id="rId73"/>
    <p:sldId id="333" r:id="rId74"/>
    <p:sldId id="334" r:id="rId75"/>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p:restoredTop sz="86464"/>
  </p:normalViewPr>
  <p:slideViewPr>
    <p:cSldViewPr snapToGrid="0" snapToObjects="1">
      <p:cViewPr varScale="1">
        <p:scale>
          <a:sx n="124" d="100"/>
          <a:sy n="124" d="100"/>
        </p:scale>
        <p:origin x="1176" y="184"/>
      </p:cViewPr>
      <p:guideLst/>
    </p:cSldViewPr>
  </p:slideViewPr>
  <p:outlineViewPr>
    <p:cViewPr>
      <p:scale>
        <a:sx n="33" d="100"/>
        <a:sy n="33" d="100"/>
      </p:scale>
      <p:origin x="0" y="-16536"/>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99795E-99F3-F841-BDAB-FEECD9A0F0AA}" type="datetimeFigureOut">
              <a:rPr lang="en-US" smtClean="0"/>
              <a:t>9/9/17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1CBA19-C83A-E941-9246-02B718E9EA87}" type="slidenum">
              <a:rPr lang="en-US" smtClean="0"/>
              <a:t>‹#›</a:t>
            </a:fld>
            <a:endParaRPr lang="en-US"/>
          </a:p>
        </p:txBody>
      </p:sp>
    </p:spTree>
    <p:extLst>
      <p:ext uri="{BB962C8B-B14F-4D97-AF65-F5344CB8AC3E}">
        <p14:creationId xmlns:p14="http://schemas.microsoft.com/office/powerpoint/2010/main" val="1624483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71BA1-281B-BF4D-A5E9-AA2FAC902CB2}" type="datetimeFigureOut">
              <a:rPr lang="en-US" smtClean="0"/>
              <a:t>9/9/17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EEA43-BF17-7343-8961-B17D6AC02C4F}" type="slidenum">
              <a:rPr lang="en-US" smtClean="0"/>
              <a:t>‹#›</a:t>
            </a:fld>
            <a:endParaRPr lang="en-US"/>
          </a:p>
        </p:txBody>
      </p:sp>
    </p:spTree>
    <p:extLst>
      <p:ext uri="{BB962C8B-B14F-4D97-AF65-F5344CB8AC3E}">
        <p14:creationId xmlns:p14="http://schemas.microsoft.com/office/powerpoint/2010/main" val="182295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djserver.org/" TargetMode="External"/><Relationship Id="rId4" Type="http://schemas.openxmlformats.org/officeDocument/2006/relationships/hyperlink" Target="http://flowrepository.org/"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www.immport.org/immport-ope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www.immport.org/immport-ope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wikiwand.com/en/Flow_cytometry_bioinformatics#citenotemiflowcyt73" TargetMode="External"/><Relationship Id="rId4" Type="http://schemas.openxmlformats.org/officeDocument/2006/relationships/hyperlink" Target="http://www.wikiwand.com/en/Nature_Publishing_Group" TargetMode="External"/><Relationship Id="rId5" Type="http://schemas.openxmlformats.org/officeDocument/2006/relationships/hyperlink" Target="http://www.wikiwand.com/en/Flow_cytometry_bioinformatics#citenotecytobank74" TargetMode="External"/><Relationship Id="rId6" Type="http://schemas.openxmlformats.org/officeDocument/2006/relationships/hyperlink" Target="http://www.wikiwand.com/en/Flow_cytometry_bioinformatics#citenoteflowrepository75" TargetMode="External"/><Relationship Id="rId7" Type="http://schemas.openxmlformats.org/officeDocument/2006/relationships/hyperlink" Target="http://www.wikiwand.com/en/Flow_cytometry_bioinformatics#citenoteflowrepositoryhowto76" TargetMode="External"/><Relationship Id="rId8" Type="http://schemas.openxmlformats.org/officeDocument/2006/relationships/hyperlink" Target="http://www.wikiwand.com/en/Flow_cytometry_bioinformatics#citenoteflowrepositorydata77"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Immunological data standards</a:t>
            </a:r>
          </a:p>
          <a:p>
            <a:r>
              <a:rPr lang="en-US" sz="1200" b="0" i="0" kern="1200" dirty="0" smtClean="0">
                <a:solidFill>
                  <a:schemeClr val="tx1"/>
                </a:solidFill>
                <a:effectLst/>
                <a:latin typeface="+mn-lt"/>
                <a:ea typeface="+mn-ea"/>
                <a:cs typeface="+mn-cs"/>
              </a:rPr>
              <a:t>Immunological data repositories</a:t>
            </a:r>
          </a:p>
          <a:p>
            <a:pPr lvl="1"/>
            <a:r>
              <a:rPr lang="en-US" sz="1200" b="0" i="0" kern="1200" dirty="0" smtClean="0">
                <a:solidFill>
                  <a:schemeClr val="tx1"/>
                </a:solidFill>
                <a:effectLst/>
                <a:latin typeface="+mn-lt"/>
                <a:ea typeface="+mn-ea"/>
                <a:cs typeface="+mn-cs"/>
              </a:rPr>
              <a:t>Examples: </a:t>
            </a:r>
            <a:r>
              <a:rPr lang="en-US" sz="1200" b="0" i="0" kern="1200" dirty="0" err="1" smtClean="0">
                <a:solidFill>
                  <a:schemeClr val="tx1"/>
                </a:solidFill>
                <a:effectLst/>
                <a:latin typeface="+mn-lt"/>
                <a:ea typeface="+mn-ea"/>
                <a:cs typeface="+mn-cs"/>
              </a:rPr>
              <a:t>ImmPort</a:t>
            </a:r>
            <a:r>
              <a:rPr lang="en-US" sz="1200" b="0" i="0" kern="1200" dirty="0" smtClean="0">
                <a:solidFill>
                  <a:schemeClr val="tx1"/>
                </a:solidFill>
                <a:effectLst/>
                <a:latin typeface="+mn-lt"/>
                <a:ea typeface="+mn-ea"/>
                <a:cs typeface="+mn-cs"/>
              </a:rPr>
              <a:t>, IEDB, </a:t>
            </a:r>
            <a:r>
              <a:rPr lang="en-US" sz="1200" b="0" i="0" u="none" strike="noStrike" kern="1200" dirty="0" smtClean="0">
                <a:solidFill>
                  <a:schemeClr val="tx1"/>
                </a:solidFill>
                <a:effectLst/>
                <a:latin typeface="+mn-lt"/>
                <a:ea typeface="+mn-ea"/>
                <a:cs typeface="+mn-cs"/>
                <a:hlinkClick r:id="rId3"/>
              </a:rPr>
              <a:t>VDJ Server</a:t>
            </a:r>
            <a:r>
              <a:rPr lang="en-US" sz="1200" b="0" i="0" kern="1200" dirty="0" smtClean="0">
                <a:solidFill>
                  <a:schemeClr val="tx1"/>
                </a:solidFill>
                <a:effectLst/>
                <a:latin typeface="+mn-lt"/>
                <a:ea typeface="+mn-ea"/>
                <a:cs typeface="+mn-cs"/>
              </a:rPr>
              <a:t>, and the </a:t>
            </a:r>
            <a:r>
              <a:rPr lang="en-US" sz="1200" b="0" i="0" u="none" strike="noStrike" kern="1200" dirty="0" smtClean="0">
                <a:solidFill>
                  <a:schemeClr val="tx1"/>
                </a:solidFill>
                <a:effectLst/>
                <a:latin typeface="+mn-lt"/>
                <a:ea typeface="+mn-ea"/>
                <a:cs typeface="+mn-cs"/>
                <a:hlinkClick r:id="rId4"/>
              </a:rPr>
              <a:t>FlowRepository</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1</a:t>
            </a:fld>
            <a:endParaRPr lang="en-US"/>
          </a:p>
        </p:txBody>
      </p:sp>
    </p:spTree>
    <p:extLst>
      <p:ext uri="{BB962C8B-B14F-4D97-AF65-F5344CB8AC3E}">
        <p14:creationId xmlns:p14="http://schemas.microsoft.com/office/powerpoint/2010/main" val="802379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Scientific Data is a peer-reviewed, open-access journal for descriptions of scientifically valuable datasets, and research that advances the sharing and reuse of scientific data. It was launched by Nature Research to enable the discoverability, reproducibility and reuse of valuable data. Scientific Data primarily publishes Data Descriptors, a new type of publication that combines the narrative content characteristic of traditional journal articles with structured, curated metadata that outline experimental workflows and point to publicly archived data records.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30</a:t>
            </a:fld>
            <a:endParaRPr lang="en-US"/>
          </a:p>
        </p:txBody>
      </p:sp>
    </p:spTree>
    <p:extLst>
      <p:ext uri="{BB962C8B-B14F-4D97-AF65-F5344CB8AC3E}">
        <p14:creationId xmlns:p14="http://schemas.microsoft.com/office/powerpoint/2010/main" val="122980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 5 (9/8/17)</a:t>
            </a:r>
          </a:p>
          <a:p>
            <a:r>
              <a:rPr lang="en-US" dirty="0" smtClean="0"/>
              <a:t>How many datasets did you find? </a:t>
            </a:r>
            <a:r>
              <a:rPr lang="is-IS" sz="1200" b="0" i="0" kern="1200" dirty="0" smtClean="0">
                <a:solidFill>
                  <a:schemeClr val="tx1"/>
                </a:solidFill>
                <a:effectLst/>
                <a:latin typeface="+mn-lt"/>
                <a:ea typeface="+mn-ea"/>
                <a:cs typeface="+mn-cs"/>
              </a:rPr>
              <a:t>629 (9/8/17)</a:t>
            </a:r>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36</a:t>
            </a:fld>
            <a:endParaRPr lang="en-US"/>
          </a:p>
        </p:txBody>
      </p:sp>
    </p:spTree>
    <p:extLst>
      <p:ext uri="{BB962C8B-B14F-4D97-AF65-F5344CB8AC3E}">
        <p14:creationId xmlns:p14="http://schemas.microsoft.com/office/powerpoint/2010/main" val="1397271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39</a:t>
            </a:fld>
            <a:endParaRPr lang="en-US"/>
          </a:p>
        </p:txBody>
      </p:sp>
    </p:spTree>
    <p:extLst>
      <p:ext uri="{BB962C8B-B14F-4D97-AF65-F5344CB8AC3E}">
        <p14:creationId xmlns:p14="http://schemas.microsoft.com/office/powerpoint/2010/main" val="615901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ImmPort</a:t>
            </a:r>
            <a:r>
              <a:rPr lang="en-US" sz="1200" b="0" i="0" kern="1200" dirty="0" smtClean="0">
                <a:solidFill>
                  <a:schemeClr val="tx1"/>
                </a:solidFill>
                <a:effectLst/>
                <a:latin typeface="+mn-lt"/>
                <a:ea typeface="+mn-ea"/>
                <a:cs typeface="+mn-cs"/>
              </a:rPr>
              <a:t> is a long-term, sustainable data warehouse developed for the purpose of promoting re-use of immunological data generated by NIAID DAIT and DMID funded investigators. </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42</a:t>
            </a:fld>
            <a:endParaRPr lang="en-US"/>
          </a:p>
        </p:txBody>
      </p:sp>
    </p:spTree>
    <p:extLst>
      <p:ext uri="{BB962C8B-B14F-4D97-AF65-F5344CB8AC3E}">
        <p14:creationId xmlns:p14="http://schemas.microsoft.com/office/powerpoint/2010/main" val="89820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ImmPort</a:t>
            </a:r>
            <a:r>
              <a:rPr lang="en-US" sz="1200" b="0" i="0" kern="1200" dirty="0" smtClean="0">
                <a:solidFill>
                  <a:schemeClr val="tx1"/>
                </a:solidFill>
                <a:effectLst/>
                <a:latin typeface="+mn-lt"/>
                <a:ea typeface="+mn-ea"/>
                <a:cs typeface="+mn-cs"/>
              </a:rPr>
              <a:t> is a long-term, sustainable data warehouse developed for the purpose of promoting re-use of immunological data generated by NIAID DAIT and DMID funded investigators. </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43</a:t>
            </a:fld>
            <a:endParaRPr lang="en-US"/>
          </a:p>
        </p:txBody>
      </p:sp>
    </p:spTree>
    <p:extLst>
      <p:ext uri="{BB962C8B-B14F-4D97-AF65-F5344CB8AC3E}">
        <p14:creationId xmlns:p14="http://schemas.microsoft.com/office/powerpoint/2010/main" val="1713662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 5 (9/8/17)</a:t>
            </a:r>
          </a:p>
          <a:p>
            <a:r>
              <a:rPr lang="en-US" dirty="0" smtClean="0"/>
              <a:t>How many datasets did you find? </a:t>
            </a:r>
            <a:r>
              <a:rPr lang="is-IS" sz="1200" b="0" i="0" kern="1200" dirty="0" smtClean="0">
                <a:solidFill>
                  <a:schemeClr val="tx1"/>
                </a:solidFill>
                <a:effectLst/>
                <a:latin typeface="+mn-lt"/>
                <a:ea typeface="+mn-ea"/>
                <a:cs typeface="+mn-cs"/>
              </a:rPr>
              <a:t>629 (9/8/17)</a:t>
            </a:r>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44</a:t>
            </a:fld>
            <a:endParaRPr lang="en-US"/>
          </a:p>
        </p:txBody>
      </p:sp>
    </p:spTree>
    <p:extLst>
      <p:ext uri="{BB962C8B-B14F-4D97-AF65-F5344CB8AC3E}">
        <p14:creationId xmlns:p14="http://schemas.microsoft.com/office/powerpoint/2010/main" val="1408134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 5 (9/8/17)</a:t>
            </a:r>
          </a:p>
          <a:p>
            <a:r>
              <a:rPr lang="en-US" dirty="0" smtClean="0"/>
              <a:t>How many datasets did you find? </a:t>
            </a:r>
            <a:r>
              <a:rPr lang="is-IS" sz="1200" b="0" i="0" kern="1200" dirty="0" smtClean="0">
                <a:solidFill>
                  <a:schemeClr val="tx1"/>
                </a:solidFill>
                <a:effectLst/>
                <a:latin typeface="+mn-lt"/>
                <a:ea typeface="+mn-ea"/>
                <a:cs typeface="+mn-cs"/>
              </a:rPr>
              <a:t>629 (9/8/17)</a:t>
            </a:r>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45</a:t>
            </a:fld>
            <a:endParaRPr lang="en-US"/>
          </a:p>
        </p:txBody>
      </p:sp>
    </p:spTree>
    <p:extLst>
      <p:ext uri="{BB962C8B-B14F-4D97-AF65-F5344CB8AC3E}">
        <p14:creationId xmlns:p14="http://schemas.microsoft.com/office/powerpoint/2010/main" val="1774725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47</a:t>
            </a:fld>
            <a:endParaRPr lang="en-US"/>
          </a:p>
        </p:txBody>
      </p:sp>
    </p:spTree>
    <p:extLst>
      <p:ext uri="{BB962C8B-B14F-4D97-AF65-F5344CB8AC3E}">
        <p14:creationId xmlns:p14="http://schemas.microsoft.com/office/powerpoint/2010/main" val="28162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49</a:t>
            </a:fld>
            <a:endParaRPr lang="en-US"/>
          </a:p>
        </p:txBody>
      </p:sp>
    </p:spTree>
    <p:extLst>
      <p:ext uri="{BB962C8B-B14F-4D97-AF65-F5344CB8AC3E}">
        <p14:creationId xmlns:p14="http://schemas.microsoft.com/office/powerpoint/2010/main" val="1601716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51</a:t>
            </a:fld>
            <a:endParaRPr lang="en-US"/>
          </a:p>
        </p:txBody>
      </p:sp>
    </p:spTree>
    <p:extLst>
      <p:ext uri="{BB962C8B-B14F-4D97-AF65-F5344CB8AC3E}">
        <p14:creationId xmlns:p14="http://schemas.microsoft.com/office/powerpoint/2010/main" val="84421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solftware</a:t>
            </a:r>
            <a:r>
              <a:rPr lang="en-US" dirty="0" smtClean="0"/>
              <a:t> =. tools (software)</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a:t>
            </a:fld>
            <a:endParaRPr lang="en-US"/>
          </a:p>
        </p:txBody>
      </p:sp>
    </p:spTree>
    <p:extLst>
      <p:ext uri="{BB962C8B-B14F-4D97-AF65-F5344CB8AC3E}">
        <p14:creationId xmlns:p14="http://schemas.microsoft.com/office/powerpoint/2010/main" val="144294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 5 (9/8/17)</a:t>
            </a:r>
          </a:p>
          <a:p>
            <a:r>
              <a:rPr lang="en-US" dirty="0" smtClean="0"/>
              <a:t>How many datasets did you find? </a:t>
            </a:r>
            <a:r>
              <a:rPr lang="is-IS" sz="1200" b="0" i="0" kern="1200" dirty="0" smtClean="0">
                <a:solidFill>
                  <a:schemeClr val="tx1"/>
                </a:solidFill>
                <a:effectLst/>
                <a:latin typeface="+mn-lt"/>
                <a:ea typeface="+mn-ea"/>
                <a:cs typeface="+mn-cs"/>
              </a:rPr>
              <a:t>629 (9/8/17)</a:t>
            </a:r>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53</a:t>
            </a:fld>
            <a:endParaRPr lang="en-US"/>
          </a:p>
        </p:txBody>
      </p:sp>
    </p:spTree>
    <p:extLst>
      <p:ext uri="{BB962C8B-B14F-4D97-AF65-F5344CB8AC3E}">
        <p14:creationId xmlns:p14="http://schemas.microsoft.com/office/powerpoint/2010/main" val="669395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57</a:t>
            </a:fld>
            <a:endParaRPr lang="en-US"/>
          </a:p>
        </p:txBody>
      </p:sp>
    </p:spTree>
    <p:extLst>
      <p:ext uri="{BB962C8B-B14F-4D97-AF65-F5344CB8AC3E}">
        <p14:creationId xmlns:p14="http://schemas.microsoft.com/office/powerpoint/2010/main" val="1291029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IMGT</a:t>
            </a:r>
          </a:p>
          <a:p>
            <a:pPr lvl="2"/>
            <a:r>
              <a:rPr lang="en-US" dirty="0" err="1" smtClean="0"/>
              <a:t>FInd</a:t>
            </a:r>
            <a:r>
              <a:rPr lang="en-US" dirty="0" smtClean="0"/>
              <a:t> data on immunoglobulins, T cell receptors and MHC</a:t>
            </a:r>
          </a:p>
          <a:p>
            <a:pPr lvl="1"/>
            <a:r>
              <a:rPr lang="en-US" dirty="0" smtClean="0"/>
              <a:t>IMGT/HLA</a:t>
            </a:r>
          </a:p>
          <a:p>
            <a:pPr lvl="2"/>
            <a:r>
              <a:rPr lang="en-US" dirty="0" smtClean="0"/>
              <a:t>Sequence database for the human major histocompatibility complex</a:t>
            </a:r>
          </a:p>
          <a:p>
            <a:pPr lvl="1"/>
            <a:r>
              <a:rPr lang="en-US" dirty="0" err="1" smtClean="0"/>
              <a:t>Immgene</a:t>
            </a:r>
            <a:endParaRPr lang="en-US" dirty="0" smtClean="0"/>
          </a:p>
          <a:p>
            <a:pPr lvl="2"/>
            <a:r>
              <a:rPr lang="en-US" dirty="0" smtClean="0"/>
              <a:t>Atlas of gene expression in all cell of the mouse immune system</a:t>
            </a:r>
          </a:p>
          <a:p>
            <a:pPr lvl="1"/>
            <a:r>
              <a:rPr lang="en-US" dirty="0" smtClean="0"/>
              <a:t>Immune Epitope Database	</a:t>
            </a:r>
          </a:p>
          <a:p>
            <a:pPr lvl="2"/>
            <a:r>
              <a:rPr lang="en-US" dirty="0" smtClean="0"/>
              <a:t>Find data on B and T cell epitopes and on MHC binding and ligands</a:t>
            </a:r>
          </a:p>
          <a:p>
            <a:pPr lvl="1"/>
            <a:r>
              <a:rPr lang="en-US" dirty="0" err="1" smtClean="0"/>
              <a:t>Kabat</a:t>
            </a:r>
            <a:r>
              <a:rPr lang="en-US" dirty="0" smtClean="0"/>
              <a:t> Database</a:t>
            </a:r>
          </a:p>
          <a:p>
            <a:pPr lvl="2"/>
            <a:r>
              <a:rPr lang="en-US" dirty="0" smtClean="0"/>
              <a:t>Nucleotide sequences of proteins of immunological interest</a:t>
            </a:r>
          </a:p>
          <a:p>
            <a:pPr lvl="1"/>
            <a:r>
              <a:rPr lang="en-US" dirty="0" smtClean="0"/>
              <a:t>The </a:t>
            </a:r>
            <a:r>
              <a:rPr lang="en-US" dirty="0" err="1" smtClean="0"/>
              <a:t>Immuno</a:t>
            </a:r>
            <a:r>
              <a:rPr lang="en-US" dirty="0" smtClean="0"/>
              <a:t> Polymorphism Database	</a:t>
            </a:r>
          </a:p>
          <a:p>
            <a:pPr lvl="2"/>
            <a:r>
              <a:rPr lang="en-US" dirty="0" smtClean="0"/>
              <a:t>Find data on polymorphic genes in the immune system</a:t>
            </a:r>
          </a:p>
          <a:p>
            <a:r>
              <a:rPr lang="en-US" dirty="0" err="1" smtClean="0"/>
              <a:t>InnateDB</a:t>
            </a:r>
            <a:endParaRPr lang="en-US" dirty="0" smtClean="0"/>
          </a:p>
          <a:p>
            <a:pPr lvl="1"/>
            <a:r>
              <a:rPr lang="en-US" dirty="0" smtClean="0"/>
              <a:t>Knowledge resource for innate immunity interactions &amp; pathways</a:t>
            </a:r>
          </a:p>
          <a:p>
            <a:pPr lvl="1"/>
            <a:r>
              <a:rPr lang="en-US" dirty="0" err="1" smtClean="0"/>
              <a:t>Bcepred</a:t>
            </a:r>
            <a:r>
              <a:rPr lang="en-US" dirty="0" smtClean="0"/>
              <a:t>	Prediction of linear B-cell epitopes, using </a:t>
            </a:r>
            <a:r>
              <a:rPr lang="en-US" dirty="0" err="1" smtClean="0"/>
              <a:t>physico</a:t>
            </a:r>
            <a:r>
              <a:rPr lang="en-US" dirty="0" smtClean="0"/>
              <a:t>-chemical </a:t>
            </a:r>
            <a:r>
              <a:rPr lang="en-US" dirty="0" err="1" smtClean="0"/>
              <a:t>propertiesINTERFEROME</a:t>
            </a:r>
            <a:r>
              <a:rPr lang="en-US" dirty="0" smtClean="0"/>
              <a:t>	Find data on interferon regulated </a:t>
            </a:r>
            <a:r>
              <a:rPr lang="en-US" dirty="0" err="1" smtClean="0"/>
              <a:t>genesABCpred</a:t>
            </a:r>
            <a:r>
              <a:rPr lang="en-US" dirty="0" smtClean="0"/>
              <a:t>	Predict of B cell epitope(s) in an antigen sequence, using artificial neural </a:t>
            </a:r>
            <a:r>
              <a:rPr lang="en-US" dirty="0" err="1" smtClean="0"/>
              <a:t>networkAntigenic</a:t>
            </a:r>
            <a:r>
              <a:rPr lang="en-US" dirty="0" smtClean="0"/>
              <a:t>	Predict protein segments that are likely to be antigenic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59</a:t>
            </a:fld>
            <a:endParaRPr lang="en-US"/>
          </a:p>
        </p:txBody>
      </p:sp>
    </p:spTree>
    <p:extLst>
      <p:ext uri="{BB962C8B-B14F-4D97-AF65-F5344CB8AC3E}">
        <p14:creationId xmlns:p14="http://schemas.microsoft.com/office/powerpoint/2010/main" val="432365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60</a:t>
            </a:fld>
            <a:endParaRPr lang="en-US"/>
          </a:p>
        </p:txBody>
      </p:sp>
    </p:spTree>
    <p:extLst>
      <p:ext uri="{BB962C8B-B14F-4D97-AF65-F5344CB8AC3E}">
        <p14:creationId xmlns:p14="http://schemas.microsoft.com/office/powerpoint/2010/main" val="101400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62</a:t>
            </a:fld>
            <a:endParaRPr lang="en-US"/>
          </a:p>
        </p:txBody>
      </p:sp>
    </p:spTree>
    <p:extLst>
      <p:ext uri="{BB962C8B-B14F-4D97-AF65-F5344CB8AC3E}">
        <p14:creationId xmlns:p14="http://schemas.microsoft.com/office/powerpoint/2010/main" val="70323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64</a:t>
            </a:fld>
            <a:endParaRPr lang="en-US"/>
          </a:p>
        </p:txBody>
      </p:sp>
    </p:spTree>
    <p:extLst>
      <p:ext uri="{BB962C8B-B14F-4D97-AF65-F5344CB8AC3E}">
        <p14:creationId xmlns:p14="http://schemas.microsoft.com/office/powerpoint/2010/main" val="160677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66</a:t>
            </a:fld>
            <a:endParaRPr lang="en-US"/>
          </a:p>
        </p:txBody>
      </p:sp>
    </p:spTree>
    <p:extLst>
      <p:ext uri="{BB962C8B-B14F-4D97-AF65-F5344CB8AC3E}">
        <p14:creationId xmlns:p14="http://schemas.microsoft.com/office/powerpoint/2010/main" val="66103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Data output is growing rapidly</a:t>
            </a:r>
          </a:p>
          <a:p>
            <a:pPr lvl="1"/>
            <a:r>
              <a:rPr lang="en-US" dirty="0" smtClean="0"/>
              <a:t>90% of all the data in the world has been generated over the last 2 years and scientific data output is currently increasing at an annual rate of 30%.</a:t>
            </a:r>
          </a:p>
          <a:p>
            <a:r>
              <a:rPr lang="en-US" dirty="0" smtClean="0"/>
              <a:t>2. Despite significant investment, data is not being managed effectively</a:t>
            </a:r>
          </a:p>
          <a:p>
            <a:pPr lvl="1"/>
            <a:r>
              <a:rPr lang="en-US" dirty="0" smtClean="0"/>
              <a:t>the current estimated total global spend on research and development is $1.5 trillion, which could be at risk. Much of the data generated is lost – in one study, the odds of sourcing datasets declined by 17% each year, with 80% of datasets over 20 years old not available.</a:t>
            </a:r>
          </a:p>
          <a:p>
            <a:r>
              <a:rPr lang="en-US" dirty="0" smtClean="0"/>
              <a:t>3. Much of the data remains unverifiable</a:t>
            </a:r>
          </a:p>
          <a:p>
            <a:pPr lvl="1"/>
            <a:r>
              <a:rPr lang="en-US" dirty="0" smtClean="0"/>
              <a:t>54% of the resources used across 238 published studies could not be identified, making verification impossible.</a:t>
            </a:r>
          </a:p>
          <a:p>
            <a:r>
              <a:rPr lang="en-US" dirty="0" smtClean="0"/>
              <a:t>4. Time and money is wasted, impacting on science and society</a:t>
            </a:r>
          </a:p>
          <a:p>
            <a:pPr lvl="1"/>
            <a:r>
              <a:rPr lang="en-US" dirty="0" smtClean="0"/>
              <a:t>Since 2000, over 80,000 patients have taken part in clinical trials based on research that was later retracted because of error or fraud. The number of retractions due to error has grown over fivefold since 1990.</a:t>
            </a:r>
          </a:p>
          <a:p>
            <a:r>
              <a:rPr lang="en-US" dirty="0" smtClean="0"/>
              <a:t>5. Funders now require data management and sharing policies</a:t>
            </a:r>
          </a:p>
          <a:p>
            <a:pPr lvl="1"/>
            <a:r>
              <a:rPr lang="en-US" dirty="0" smtClean="0"/>
              <a:t>34 countries have signed up to the “Declaration on Access to Research Data from Public Funding”. Key funding bodies such as the NIH, MRC and </a:t>
            </a:r>
            <a:r>
              <a:rPr lang="en-US" dirty="0" err="1" smtClean="0"/>
              <a:t>Wellcome</a:t>
            </a:r>
            <a:r>
              <a:rPr lang="en-US" dirty="0" smtClean="0"/>
              <a:t> Trust now request data management plans be part of applications.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7</a:t>
            </a:fld>
            <a:endParaRPr lang="en-US"/>
          </a:p>
        </p:txBody>
      </p:sp>
    </p:spTree>
    <p:extLst>
      <p:ext uri="{BB962C8B-B14F-4D97-AF65-F5344CB8AC3E}">
        <p14:creationId xmlns:p14="http://schemas.microsoft.com/office/powerpoint/2010/main" val="129559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12</a:t>
            </a:fld>
            <a:endParaRPr lang="en-US"/>
          </a:p>
        </p:txBody>
      </p:sp>
    </p:spTree>
    <p:extLst>
      <p:ext uri="{BB962C8B-B14F-4D97-AF65-F5344CB8AC3E}">
        <p14:creationId xmlns:p14="http://schemas.microsoft.com/office/powerpoint/2010/main" val="1339567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 5 (9/8/17)</a:t>
            </a:r>
          </a:p>
          <a:p>
            <a:r>
              <a:rPr lang="en-US" dirty="0" smtClean="0"/>
              <a:t>How many datasets did you find? </a:t>
            </a:r>
            <a:r>
              <a:rPr lang="is-IS" sz="1200" b="0" i="0" kern="1200" dirty="0" smtClean="0">
                <a:solidFill>
                  <a:schemeClr val="tx1"/>
                </a:solidFill>
                <a:effectLst/>
                <a:latin typeface="+mn-lt"/>
                <a:ea typeface="+mn-ea"/>
                <a:cs typeface="+mn-cs"/>
              </a:rPr>
              <a:t>629 (9/8/17)</a:t>
            </a:r>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23</a:t>
            </a:fld>
            <a:endParaRPr lang="en-US"/>
          </a:p>
        </p:txBody>
      </p:sp>
    </p:spTree>
    <p:extLst>
      <p:ext uri="{BB962C8B-B14F-4D97-AF65-F5344CB8AC3E}">
        <p14:creationId xmlns:p14="http://schemas.microsoft.com/office/powerpoint/2010/main" val="1981038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goal - enable interoperability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25</a:t>
            </a:fld>
            <a:endParaRPr lang="en-US"/>
          </a:p>
        </p:txBody>
      </p:sp>
    </p:spTree>
    <p:extLst>
      <p:ext uri="{BB962C8B-B14F-4D97-AF65-F5344CB8AC3E}">
        <p14:creationId xmlns:p14="http://schemas.microsoft.com/office/powerpoint/2010/main" val="1039100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26</a:t>
            </a:fld>
            <a:endParaRPr lang="en-US"/>
          </a:p>
        </p:txBody>
      </p:sp>
    </p:spTree>
    <p:extLst>
      <p:ext uri="{BB962C8B-B14F-4D97-AF65-F5344CB8AC3E}">
        <p14:creationId xmlns:p14="http://schemas.microsoft.com/office/powerpoint/2010/main" val="1521443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part of BD2K?</a:t>
            </a:r>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27</a:t>
            </a:fld>
            <a:endParaRPr lang="en-US"/>
          </a:p>
        </p:txBody>
      </p:sp>
    </p:spTree>
    <p:extLst>
      <p:ext uri="{BB962C8B-B14F-4D97-AF65-F5344CB8AC3E}">
        <p14:creationId xmlns:p14="http://schemas.microsoft.com/office/powerpoint/2010/main" val="1481099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Minimum Information about a Flow Cytometry Experiment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requires that any flow cytometry data used in a publication be available, although this does not include a requirement that it be deposited in a public database.</a:t>
            </a:r>
            <a:r>
              <a:rPr lang="en-US" sz="1200" b="0" i="0" u="none" strike="noStrike" kern="1200" baseline="30000" dirty="0" smtClean="0">
                <a:solidFill>
                  <a:schemeClr val="tx1"/>
                </a:solidFill>
                <a:effectLst/>
                <a:latin typeface="+mn-lt"/>
                <a:ea typeface="+mn-ea"/>
                <a:cs typeface="+mn-cs"/>
                <a:hlinkClick r:id="rId3"/>
              </a:rPr>
              <a:t>[73]</a:t>
            </a:r>
            <a:r>
              <a:rPr lang="en-US" sz="1200" b="0" i="0" kern="1200" dirty="0" smtClean="0">
                <a:solidFill>
                  <a:schemeClr val="tx1"/>
                </a:solidFill>
                <a:effectLst/>
                <a:latin typeface="+mn-lt"/>
                <a:ea typeface="+mn-ea"/>
                <a:cs typeface="+mn-cs"/>
              </a:rPr>
              <a:t> Thus, although the journals Cytometry Part A and B, as well as all journals from the </a:t>
            </a:r>
            <a:r>
              <a:rPr lang="en-US" sz="1200" b="0" i="0" u="none" strike="noStrike" kern="1200" dirty="0" smtClean="0">
                <a:solidFill>
                  <a:schemeClr val="tx1"/>
                </a:solidFill>
                <a:effectLst/>
                <a:latin typeface="+mn-lt"/>
                <a:ea typeface="+mn-ea"/>
                <a:cs typeface="+mn-cs"/>
                <a:hlinkClick r:id="rId4"/>
              </a:rPr>
              <a:t>Nature Publishing Group</a:t>
            </a:r>
            <a:r>
              <a:rPr lang="en-US" sz="1200" b="0" i="0" kern="1200" dirty="0" smtClean="0">
                <a:solidFill>
                  <a:schemeClr val="tx1"/>
                </a:solidFill>
                <a:effectLst/>
                <a:latin typeface="+mn-lt"/>
                <a:ea typeface="+mn-ea"/>
                <a:cs typeface="+mn-cs"/>
              </a:rPr>
              <a:t> require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compliance, there is still relatively little publicly available flow cytometry data. Some efforts have been made towards creating public databases, however.</a:t>
            </a:r>
          </a:p>
          <a:p>
            <a:r>
              <a:rPr lang="en-US" sz="1200" b="0" i="0" kern="1200" dirty="0" smtClean="0">
                <a:solidFill>
                  <a:schemeClr val="tx1"/>
                </a:solidFill>
                <a:effectLst/>
                <a:latin typeface="+mn-lt"/>
                <a:ea typeface="+mn-ea"/>
                <a:cs typeface="+mn-cs"/>
              </a:rPr>
              <a:t>Firstly, </a:t>
            </a:r>
            <a:r>
              <a:rPr lang="en-US" sz="1200" b="0" i="0" kern="1200" dirty="0" err="1" smtClean="0">
                <a:solidFill>
                  <a:schemeClr val="tx1"/>
                </a:solidFill>
                <a:effectLst/>
                <a:latin typeface="+mn-lt"/>
                <a:ea typeface="+mn-ea"/>
                <a:cs typeface="+mn-cs"/>
              </a:rPr>
              <a:t>CytoBank</a:t>
            </a:r>
            <a:r>
              <a:rPr lang="en-US" sz="1200" b="0" i="0" kern="1200" dirty="0" smtClean="0">
                <a:solidFill>
                  <a:schemeClr val="tx1"/>
                </a:solidFill>
                <a:effectLst/>
                <a:latin typeface="+mn-lt"/>
                <a:ea typeface="+mn-ea"/>
                <a:cs typeface="+mn-cs"/>
              </a:rPr>
              <a:t>, which is a complete web-based flow cytometry data storage and analysis platform, has been made available to the public in a limited form.</a:t>
            </a:r>
            <a:r>
              <a:rPr lang="en-US" sz="1200" b="0" i="0" u="none" strike="noStrike" kern="1200" baseline="30000" dirty="0" smtClean="0">
                <a:solidFill>
                  <a:schemeClr val="tx1"/>
                </a:solidFill>
                <a:effectLst/>
                <a:latin typeface="+mn-lt"/>
                <a:ea typeface="+mn-ea"/>
                <a:cs typeface="+mn-cs"/>
                <a:hlinkClick r:id="rId5"/>
              </a:rPr>
              <a:t>[74]</a:t>
            </a:r>
            <a:r>
              <a:rPr lang="en-US" sz="1200" b="0" i="0" kern="1200" dirty="0" smtClean="0">
                <a:solidFill>
                  <a:schemeClr val="tx1"/>
                </a:solidFill>
                <a:effectLst/>
                <a:latin typeface="+mn-lt"/>
                <a:ea typeface="+mn-ea"/>
                <a:cs typeface="+mn-cs"/>
              </a:rPr>
              <a:t> Using the </a:t>
            </a:r>
            <a:r>
              <a:rPr lang="en-US" sz="1200" b="0" i="0" kern="1200" dirty="0" err="1" smtClean="0">
                <a:solidFill>
                  <a:schemeClr val="tx1"/>
                </a:solidFill>
                <a:effectLst/>
                <a:latin typeface="+mn-lt"/>
                <a:ea typeface="+mn-ea"/>
                <a:cs typeface="+mn-cs"/>
              </a:rPr>
              <a:t>CytoBank</a:t>
            </a:r>
            <a:r>
              <a:rPr lang="en-US" sz="1200" b="0" i="0" kern="1200" dirty="0" smtClean="0">
                <a:solidFill>
                  <a:schemeClr val="tx1"/>
                </a:solidFill>
                <a:effectLst/>
                <a:latin typeface="+mn-lt"/>
                <a:ea typeface="+mn-ea"/>
                <a:cs typeface="+mn-cs"/>
              </a:rPr>
              <a:t> code base, </a:t>
            </a:r>
            <a:r>
              <a:rPr lang="en-US" sz="1200" b="0" i="0" kern="1200" dirty="0" err="1" smtClean="0">
                <a:solidFill>
                  <a:schemeClr val="tx1"/>
                </a:solidFill>
                <a:effectLst/>
                <a:latin typeface="+mn-lt"/>
                <a:ea typeface="+mn-ea"/>
                <a:cs typeface="+mn-cs"/>
              </a:rPr>
              <a:t>FlowRepository</a:t>
            </a:r>
            <a:r>
              <a:rPr lang="en-US" sz="1200" b="0" i="0" kern="1200" dirty="0" smtClean="0">
                <a:solidFill>
                  <a:schemeClr val="tx1"/>
                </a:solidFill>
                <a:effectLst/>
                <a:latin typeface="+mn-lt"/>
                <a:ea typeface="+mn-ea"/>
                <a:cs typeface="+mn-cs"/>
              </a:rPr>
              <a:t> was developed in 2012 with the support of ISAC to be a public repository of flow cytometry data.</a:t>
            </a:r>
            <a:r>
              <a:rPr lang="en-US" sz="1200" b="0" i="0" u="none" strike="noStrike" kern="1200" baseline="30000" dirty="0" smtClean="0">
                <a:solidFill>
                  <a:schemeClr val="tx1"/>
                </a:solidFill>
                <a:effectLst/>
                <a:latin typeface="+mn-lt"/>
                <a:ea typeface="+mn-ea"/>
                <a:cs typeface="+mn-cs"/>
                <a:hlinkClick r:id="rId6"/>
              </a:rPr>
              <a:t>[75]</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FlowRepository</a:t>
            </a:r>
            <a:r>
              <a:rPr lang="en-US" sz="1200" b="0" i="0" kern="1200" dirty="0" smtClean="0">
                <a:solidFill>
                  <a:schemeClr val="tx1"/>
                </a:solidFill>
                <a:effectLst/>
                <a:latin typeface="+mn-lt"/>
                <a:ea typeface="+mn-ea"/>
                <a:cs typeface="+mn-cs"/>
              </a:rPr>
              <a:t> facilitates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compliance,</a:t>
            </a:r>
            <a:r>
              <a:rPr lang="en-US" sz="1200" b="0" i="0" u="none" strike="noStrike" kern="1200" baseline="30000" dirty="0" smtClean="0">
                <a:solidFill>
                  <a:schemeClr val="tx1"/>
                </a:solidFill>
                <a:effectLst/>
                <a:latin typeface="+mn-lt"/>
                <a:ea typeface="+mn-ea"/>
                <a:cs typeface="+mn-cs"/>
                <a:hlinkClick r:id="rId7"/>
              </a:rPr>
              <a:t>[76]</a:t>
            </a:r>
            <a:r>
              <a:rPr lang="en-US" sz="1200" b="0" i="0" kern="1200" dirty="0" smtClean="0">
                <a:solidFill>
                  <a:schemeClr val="tx1"/>
                </a:solidFill>
                <a:effectLst/>
                <a:latin typeface="+mn-lt"/>
                <a:ea typeface="+mn-ea"/>
                <a:cs typeface="+mn-cs"/>
              </a:rPr>
              <a:t> and as of July 2013 contained 65 public data sets.</a:t>
            </a:r>
            <a:r>
              <a:rPr lang="en-US" sz="1200" b="0" i="0" u="none" strike="noStrike" kern="1200" baseline="30000" dirty="0" smtClean="0">
                <a:solidFill>
                  <a:schemeClr val="tx1"/>
                </a:solidFill>
                <a:effectLst/>
                <a:latin typeface="+mn-lt"/>
                <a:ea typeface="+mn-ea"/>
                <a:cs typeface="+mn-cs"/>
                <a:hlinkClick r:id="rId8"/>
              </a:rPr>
              <a:t>[77]</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28</a:t>
            </a:fld>
            <a:endParaRPr lang="en-US"/>
          </a:p>
        </p:txBody>
      </p:sp>
    </p:spTree>
    <p:extLst>
      <p:ext uri="{BB962C8B-B14F-4D97-AF65-F5344CB8AC3E}">
        <p14:creationId xmlns:p14="http://schemas.microsoft.com/office/powerpoint/2010/main" val="513537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533400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5278597"/>
            <a:ext cx="9144000" cy="554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632460"/>
            <a:ext cx="7543800" cy="297180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713018"/>
            <a:ext cx="7543800" cy="9525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43585"/>
            <a:ext cx="1971675" cy="479991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43585"/>
            <a:ext cx="5800725" cy="4799915"/>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632460"/>
            <a:ext cx="7543800" cy="297180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710940"/>
            <a:ext cx="7543800" cy="9525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094046-D9FD-1E40-B0FD-0DE134EF1F04}"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38836"/>
            <a:ext cx="7543800" cy="1208964"/>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538112"/>
            <a:ext cx="3703320" cy="33527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538113"/>
            <a:ext cx="3703320" cy="3352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E094046-D9FD-1E40-B0FD-0DE134EF1F04}"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38836"/>
            <a:ext cx="7543800" cy="120896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2151946"/>
            <a:ext cx="3703320" cy="27389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2151945"/>
            <a:ext cx="3703320" cy="27389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E094046-D9FD-1E40-B0FD-0DE134EF1F04}" type="datetimeFigureOut">
              <a:rPr lang="en-US" smtClean="0"/>
              <a:t>9/9/17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094046-D9FD-1E40-B0FD-0DE134EF1F04}" type="datetimeFigureOut">
              <a:rPr lang="en-US" smtClean="0"/>
              <a:t>9/9/17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E094046-D9FD-1E40-B0FD-0DE134EF1F04}" type="datetimeFigureOut">
              <a:rPr lang="en-US" smtClean="0"/>
              <a:t>9/9/17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71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5299"/>
            <a:ext cx="2400300" cy="19050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609600"/>
            <a:ext cx="4869180" cy="4381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438400"/>
            <a:ext cx="2400300" cy="2815937"/>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4" y="5383155"/>
            <a:ext cx="1963883" cy="304271"/>
          </a:xfrm>
        </p:spPr>
        <p:txBody>
          <a:bodyPr/>
          <a:lstStyle>
            <a:lvl1pPr algn="l">
              <a:defRPr/>
            </a:lvl1pPr>
          </a:lstStyle>
          <a:p>
            <a:fld id="{FE094046-D9FD-1E40-B0FD-0DE134EF1F04}" type="datetimeFigureOut">
              <a:rPr lang="en-US" smtClean="0"/>
              <a:t>9/9/17</a:t>
            </a:fld>
            <a:endParaRPr lang="en-US"/>
          </a:p>
        </p:txBody>
      </p:sp>
      <p:sp>
        <p:nvSpPr>
          <p:cNvPr id="6" name="Footer Placeholder 5"/>
          <p:cNvSpPr>
            <a:spLocks noGrp="1"/>
          </p:cNvSpPr>
          <p:nvPr>
            <p:ph type="ftr" sz="quarter" idx="11"/>
          </p:nvPr>
        </p:nvSpPr>
        <p:spPr>
          <a:xfrm>
            <a:off x="3600450" y="5383155"/>
            <a:ext cx="3486150" cy="304271"/>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D31E4E6-E9AC-6742-87AA-E1A4B96BA8A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127500"/>
            <a:ext cx="9141619" cy="158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0958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4229100"/>
            <a:ext cx="7585234" cy="685800"/>
          </a:xfrm>
        </p:spPr>
        <p:txBody>
          <a:bodyPr tIns="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09589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4922520"/>
            <a:ext cx="7584948" cy="49530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094046-D9FD-1E40-B0FD-0DE134EF1F04}"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38836"/>
            <a:ext cx="7543800" cy="120896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538112"/>
            <a:ext cx="7543800" cy="33528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5383155"/>
            <a:ext cx="1854203" cy="304271"/>
          </a:xfrm>
          <a:prstGeom prst="rect">
            <a:avLst/>
          </a:prstGeom>
        </p:spPr>
        <p:txBody>
          <a:bodyPr vert="horz" lIns="91440" tIns="45720" rIns="91440" bIns="45720" rtlCol="0" anchor="ctr"/>
          <a:lstStyle>
            <a:lvl1pPr algn="l">
              <a:defRPr sz="675">
                <a:solidFill>
                  <a:srgbClr val="FFFFFF"/>
                </a:solidFill>
              </a:defRPr>
            </a:lvl1pPr>
          </a:lstStyle>
          <a:p>
            <a:fld id="{FE094046-D9FD-1E40-B0FD-0DE134EF1F04}" type="datetimeFigureOut">
              <a:rPr lang="en-US" smtClean="0"/>
              <a:t>9/9/17</a:t>
            </a:fld>
            <a:endParaRPr lang="en-US"/>
          </a:p>
        </p:txBody>
      </p:sp>
      <p:sp>
        <p:nvSpPr>
          <p:cNvPr id="5" name="Footer Placeholder 4"/>
          <p:cNvSpPr>
            <a:spLocks noGrp="1"/>
          </p:cNvSpPr>
          <p:nvPr>
            <p:ph type="ftr" sz="quarter" idx="3"/>
          </p:nvPr>
        </p:nvSpPr>
        <p:spPr>
          <a:xfrm>
            <a:off x="2764639" y="5383155"/>
            <a:ext cx="3617103" cy="304271"/>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5383155"/>
            <a:ext cx="984019" cy="304271"/>
          </a:xfrm>
          <a:prstGeom prst="rect">
            <a:avLst/>
          </a:prstGeom>
        </p:spPr>
        <p:txBody>
          <a:bodyPr vert="horz" lIns="91440" tIns="45720" rIns="91440" bIns="45720" rtlCol="0" anchor="ctr"/>
          <a:lstStyle>
            <a:lvl1pPr algn="r">
              <a:defRPr sz="788">
                <a:solidFill>
                  <a:srgbClr val="FFFFFF"/>
                </a:solidFill>
              </a:defRPr>
            </a:lvl1pPr>
          </a:lstStyle>
          <a:p>
            <a:fld id="{CD31E4E6-E9AC-6742-87AA-E1A4B96BA8AA}" type="slidenum">
              <a:rPr lang="en-US" smtClean="0"/>
              <a:t>‹#›</a:t>
            </a:fld>
            <a:endParaRPr lang="en-US"/>
          </a:p>
        </p:txBody>
      </p:sp>
      <p:cxnSp>
        <p:nvCxnSpPr>
          <p:cNvPr id="10" name="Straight Connector 9"/>
          <p:cNvCxnSpPr/>
          <p:nvPr/>
        </p:nvCxnSpPr>
        <p:spPr>
          <a:xfrm>
            <a:off x="895149" y="144820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7923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fairsharing.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lincsportal.ccs.miami.edu/dcic-porta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atamed.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www.oxfordjournals.org/nar/databas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immport.niaid.nih.gov/" TargetMode="External"/><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3" Type="http://schemas.openxmlformats.org/officeDocument/2006/relationships/hyperlink" Target="http://immport.niaid.nih.gov/" TargetMode="External"/><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www.immport.or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www.immportgalaxy.or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flowrepository.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hyperlink" Target="http://www.iedb.or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www.iedb.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hyperlink" Target="https://www.immgen.or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vdjserver.or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omictools.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labworm.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business" TargetMode="External"/><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hyperlink" Target="https://github.com/open-sourc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github.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bioconductor.org/packages/release/BiocViews.html#___Software" TargetMode="External"/><Relationship Id="rId3"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igdatau.ini.usc.edu/data-science-seminars" TargetMode="External"/><Relationship Id="rId3" Type="http://schemas.openxmlformats.org/officeDocument/2006/relationships/hyperlink" Target="https://github.com/sindresorhus/awesome"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8hPzWWx-Ung" TargetMode="External"/><Relationship Id="rId4" Type="http://schemas.openxmlformats.org/officeDocument/2006/relationships/hyperlink" Target="https://www.youtube.com/watch?v=7nTbugGkO3g" TargetMode="External"/><Relationship Id="rId1" Type="http://schemas.openxmlformats.org/officeDocument/2006/relationships/slideLayout" Target="../slideLayouts/slideLayout2.xml"/><Relationship Id="rId2" Type="http://schemas.openxmlformats.org/officeDocument/2006/relationships/hyperlink" Target="https://www.youtube.com/channel/UCKIDQOa0JcUd3K9C1TS7FLQ"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Immunological</a:t>
            </a:r>
            <a:br>
              <a:rPr lang="en-US" dirty="0" smtClean="0"/>
            </a:br>
            <a:r>
              <a:rPr lang="en-US" dirty="0" smtClean="0"/>
              <a:t>Data Standards &amp; Repositories</a:t>
            </a:r>
            <a:endParaRPr lang="en-US" dirty="0"/>
          </a:p>
        </p:txBody>
      </p:sp>
      <p:sp>
        <p:nvSpPr>
          <p:cNvPr id="5" name="Subtitle 4"/>
          <p:cNvSpPr>
            <a:spLocks noGrp="1"/>
          </p:cNvSpPr>
          <p:nvPr>
            <p:ph type="subTitle" idx="1"/>
          </p:nvPr>
        </p:nvSpPr>
        <p:spPr/>
        <p:txBody>
          <a:bodyPr/>
          <a:lstStyle/>
          <a:p>
            <a:r>
              <a:rPr lang="en-US" dirty="0" smtClean="0"/>
              <a:t>R. Burke Squires</a:t>
            </a:r>
            <a:endParaRPr lang="en-US" dirty="0"/>
          </a:p>
        </p:txBody>
      </p:sp>
    </p:spTree>
    <p:extLst>
      <p:ext uri="{BB962C8B-B14F-4D97-AF65-F5344CB8AC3E}">
        <p14:creationId xmlns:p14="http://schemas.microsoft.com/office/powerpoint/2010/main" val="1714342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all Data is FAIR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385785"/>
            <a:ext cx="6486740" cy="4865837"/>
          </a:xfrm>
        </p:spPr>
      </p:pic>
    </p:spTree>
    <p:extLst>
      <p:ext uri="{BB962C8B-B14F-4D97-AF65-F5344CB8AC3E}">
        <p14:creationId xmlns:p14="http://schemas.microsoft.com/office/powerpoint/2010/main" val="522486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Are Talking About Reproducible Science Here!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80498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Need For Data Standards</a:t>
            </a:r>
            <a:endParaRPr lang="en-US" dirty="0"/>
          </a:p>
        </p:txBody>
      </p:sp>
      <p:sp>
        <p:nvSpPr>
          <p:cNvPr id="5" name="Content Placeholder 4"/>
          <p:cNvSpPr>
            <a:spLocks noGrp="1"/>
          </p:cNvSpPr>
          <p:nvPr>
            <p:ph idx="1"/>
          </p:nvPr>
        </p:nvSpPr>
        <p:spPr/>
        <p:txBody>
          <a:bodyPr/>
          <a:lstStyle/>
          <a:p>
            <a:r>
              <a:rPr lang="en-US" dirty="0"/>
              <a:t>What do </a:t>
            </a:r>
            <a:r>
              <a:rPr lang="en-US" dirty="0" smtClean="0"/>
              <a:t>we </a:t>
            </a:r>
            <a:r>
              <a:rPr lang="en-US" dirty="0"/>
              <a:t>mean by standards </a:t>
            </a:r>
            <a:endParaRPr lang="en-US" dirty="0" smtClean="0"/>
          </a:p>
          <a:p>
            <a:r>
              <a:rPr lang="en-US" dirty="0" smtClean="0"/>
              <a:t>Why have them?</a:t>
            </a:r>
          </a:p>
          <a:p>
            <a:r>
              <a:rPr lang="en-US" dirty="0" smtClean="0"/>
              <a:t>Where can you find data standards?</a:t>
            </a:r>
          </a:p>
          <a:p>
            <a:r>
              <a:rPr lang="en-US" dirty="0" smtClean="0"/>
              <a:t>What are some immunologically relevant data standards?</a:t>
            </a:r>
          </a:p>
        </p:txBody>
      </p:sp>
    </p:spTree>
    <p:extLst>
      <p:ext uri="{BB962C8B-B14F-4D97-AF65-F5344CB8AC3E}">
        <p14:creationId xmlns:p14="http://schemas.microsoft.com/office/powerpoint/2010/main" val="1146654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Defining Data Standards</a:t>
            </a:r>
            <a:endParaRPr lang="en-US" dirty="0"/>
          </a:p>
        </p:txBody>
      </p:sp>
      <p:sp>
        <p:nvSpPr>
          <p:cNvPr id="5" name="Content Placeholder 4"/>
          <p:cNvSpPr>
            <a:spLocks noGrp="1"/>
          </p:cNvSpPr>
          <p:nvPr>
            <p:ph idx="1"/>
          </p:nvPr>
        </p:nvSpPr>
        <p:spPr/>
        <p:txBody>
          <a:bodyPr/>
          <a:lstStyle/>
          <a:p>
            <a:endParaRPr lang="en-US" dirty="0" smtClean="0"/>
          </a:p>
          <a:p>
            <a:endParaRPr lang="en-US" dirty="0"/>
          </a:p>
          <a:p>
            <a:r>
              <a:rPr lang="en-US" dirty="0" smtClean="0"/>
              <a:t>“Agreed-upon conventions for doing ‘something’, established by community consensus or an authority, e.g. managing a process or delivering a service”</a:t>
            </a:r>
          </a:p>
          <a:p>
            <a:pPr lvl="1"/>
            <a:r>
              <a:rPr lang="en-US" dirty="0" smtClean="0"/>
              <a:t>Susanna-Assunta </a:t>
            </a:r>
            <a:r>
              <a:rPr lang="en-US" dirty="0" err="1" smtClean="0"/>
              <a:t>Sansone</a:t>
            </a:r>
            <a:r>
              <a:rPr lang="en-US" dirty="0" smtClean="0"/>
              <a:t>, PhD</a:t>
            </a:r>
          </a:p>
          <a:p>
            <a:endParaRPr lang="en-US" dirty="0"/>
          </a:p>
        </p:txBody>
      </p:sp>
    </p:spTree>
    <p:extLst>
      <p:ext uri="{BB962C8B-B14F-4D97-AF65-F5344CB8AC3E}">
        <p14:creationId xmlns:p14="http://schemas.microsoft.com/office/powerpoint/2010/main" val="19046480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Data Standards:</a:t>
            </a:r>
            <a:br>
              <a:rPr lang="en-US" smtClean="0"/>
            </a:br>
            <a:r>
              <a:rPr lang="en-US" smtClean="0"/>
              <a:t>Interoperability Standards</a:t>
            </a:r>
            <a:endParaRPr lang="en-US" dirty="0"/>
          </a:p>
        </p:txBody>
      </p:sp>
      <p:sp>
        <p:nvSpPr>
          <p:cNvPr id="5" name="Content Placeholder 4"/>
          <p:cNvSpPr>
            <a:spLocks noGrp="1"/>
          </p:cNvSpPr>
          <p:nvPr>
            <p:ph sz="half" idx="1"/>
          </p:nvPr>
        </p:nvSpPr>
        <p:spPr/>
        <p:txBody>
          <a:bodyPr/>
          <a:lstStyle/>
          <a:p>
            <a:endParaRPr lang="en-US" dirty="0" smtClean="0"/>
          </a:p>
          <a:p>
            <a:r>
              <a:rPr lang="en-US" dirty="0" smtClean="0"/>
              <a:t>Nuts and Bolts</a:t>
            </a:r>
          </a:p>
          <a:p>
            <a:endParaRPr lang="en-US" dirty="0" smtClean="0"/>
          </a:p>
          <a:p>
            <a:r>
              <a:rPr lang="en-US" dirty="0" smtClean="0"/>
              <a:t>Standardization initiated in 1864 by William Sellers</a:t>
            </a:r>
          </a:p>
          <a:p>
            <a:endParaRPr lang="en-US" dirty="0" smtClean="0"/>
          </a:p>
          <a:p>
            <a:r>
              <a:rPr lang="en-US" dirty="0" smtClean="0"/>
              <a:t>Only widely adopted a century later!</a:t>
            </a:r>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134923"/>
            <a:ext cx="3702050" cy="2159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7158085" y="5346192"/>
            <a:ext cx="1903085" cy="230832"/>
          </a:xfrm>
          <a:prstGeom prst="rect">
            <a:avLst/>
          </a:prstGeom>
        </p:spPr>
        <p:txBody>
          <a:bodyPr wrap="none">
            <a:spAutoFit/>
          </a:bodyPr>
          <a:lstStyle/>
          <a:p>
            <a:r>
              <a:rPr lang="en-US" sz="900" dirty="0">
                <a:solidFill>
                  <a:schemeClr val="bg1"/>
                </a:solidFill>
                <a:latin typeface="Helvetica" charset="0"/>
              </a:rPr>
              <a:t>Susanna-Assunta </a:t>
            </a:r>
            <a:r>
              <a:rPr lang="en-US" sz="900" dirty="0" err="1">
                <a:solidFill>
                  <a:schemeClr val="bg1"/>
                </a:solidFill>
                <a:latin typeface="Helvetica" charset="0"/>
              </a:rPr>
              <a:t>Sansone</a:t>
            </a:r>
            <a:r>
              <a:rPr lang="en-US" sz="900" dirty="0">
                <a:solidFill>
                  <a:schemeClr val="bg1"/>
                </a:solidFill>
                <a:latin typeface="Helvetica" charset="0"/>
              </a:rPr>
              <a:t>, PhD </a:t>
            </a:r>
            <a:endParaRPr lang="en-US" sz="900" dirty="0">
              <a:solidFill>
                <a:schemeClr val="bg1"/>
              </a:solidFill>
            </a:endParaRPr>
          </a:p>
        </p:txBody>
      </p:sp>
    </p:spTree>
    <p:extLst>
      <p:ext uri="{BB962C8B-B14F-4D97-AF65-F5344CB8AC3E}">
        <p14:creationId xmlns:p14="http://schemas.microsoft.com/office/powerpoint/2010/main" val="1621159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Standards:</a:t>
            </a:r>
            <a:br>
              <a:rPr lang="en-US" dirty="0" smtClean="0"/>
            </a:br>
            <a:r>
              <a:rPr lang="en-US" dirty="0" smtClean="0"/>
              <a:t>Interoperability Standards</a:t>
            </a:r>
            <a:endParaRPr lang="en-US" dirty="0"/>
          </a:p>
        </p:txBody>
      </p:sp>
      <p:sp>
        <p:nvSpPr>
          <p:cNvPr id="5" name="Content Placeholder 4"/>
          <p:cNvSpPr>
            <a:spLocks noGrp="1"/>
          </p:cNvSpPr>
          <p:nvPr>
            <p:ph sz="half" idx="1"/>
          </p:nvPr>
        </p:nvSpPr>
        <p:spPr/>
        <p:txBody>
          <a:bodyPr>
            <a:normAutofit/>
          </a:bodyPr>
          <a:lstStyle/>
          <a:p>
            <a:pPr marL="171450" lvl="1">
              <a:spcBef>
                <a:spcPts val="750"/>
              </a:spcBef>
            </a:pPr>
            <a:r>
              <a:rPr lang="en-US" dirty="0" smtClean="0"/>
              <a:t>Agreed-upon specifications, guidelines or criteria designed to ensure data and any other digital </a:t>
            </a:r>
            <a:r>
              <a:rPr lang="en-US" dirty="0"/>
              <a:t>object (such as code, algorithms, workflows, models, software, or journal </a:t>
            </a:r>
            <a:r>
              <a:rPr lang="en-US" dirty="0" smtClean="0"/>
              <a:t>articles) are FAIR</a:t>
            </a:r>
          </a:p>
          <a:p>
            <a:endParaRPr lang="en-US" dirty="0" smtClean="0"/>
          </a:p>
          <a:p>
            <a:r>
              <a:rPr lang="en-US" dirty="0" smtClean="0"/>
              <a:t>FAIR</a:t>
            </a:r>
          </a:p>
          <a:p>
            <a:pPr lvl="1"/>
            <a:r>
              <a:rPr lang="en-US" dirty="0" smtClean="0"/>
              <a:t>Findable</a:t>
            </a:r>
          </a:p>
          <a:p>
            <a:pPr lvl="1"/>
            <a:r>
              <a:rPr lang="en-US" dirty="0" smtClean="0"/>
              <a:t>Accessible</a:t>
            </a:r>
          </a:p>
          <a:p>
            <a:pPr lvl="1"/>
            <a:r>
              <a:rPr lang="en-US" dirty="0" smtClean="0"/>
              <a:t>Interoperable</a:t>
            </a:r>
          </a:p>
          <a:p>
            <a:pPr lvl="1"/>
            <a:r>
              <a:rPr lang="en-US" dirty="0" smtClean="0"/>
              <a:t>Reusable</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39578" y="1538288"/>
            <a:ext cx="2551043" cy="3352800"/>
          </a:xfrm>
        </p:spPr>
      </p:pic>
      <p:sp>
        <p:nvSpPr>
          <p:cNvPr id="2" name="Rectangle 1"/>
          <p:cNvSpPr/>
          <p:nvPr/>
        </p:nvSpPr>
        <p:spPr>
          <a:xfrm>
            <a:off x="0" y="5484168"/>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
        <p:nvSpPr>
          <p:cNvPr id="3" name="Rectangle 2"/>
          <p:cNvSpPr/>
          <p:nvPr/>
        </p:nvSpPr>
        <p:spPr>
          <a:xfrm>
            <a:off x="4514850" y="5306438"/>
            <a:ext cx="4629150" cy="400110"/>
          </a:xfrm>
          <a:prstGeom prst="rect">
            <a:avLst/>
          </a:prstGeom>
        </p:spPr>
        <p:txBody>
          <a:bodyPr wrap="square">
            <a:spAutoFit/>
          </a:bodyPr>
          <a:lstStyle/>
          <a:p>
            <a:r>
              <a:rPr lang="en-US" sz="1000" dirty="0" smtClean="0">
                <a:solidFill>
                  <a:schemeClr val="bg1"/>
                </a:solidFill>
                <a:latin typeface="Helvetica" charset="0"/>
              </a:rPr>
              <a:t>Wilkinson</a:t>
            </a:r>
            <a:r>
              <a:rPr lang="en-US" sz="1000" dirty="0">
                <a:solidFill>
                  <a:schemeClr val="bg1"/>
                </a:solidFill>
                <a:latin typeface="Helvetica" charset="0"/>
              </a:rPr>
              <a:t>, M. D. </a:t>
            </a:r>
            <a:r>
              <a:rPr lang="en-US" sz="1000" i="1" dirty="0">
                <a:solidFill>
                  <a:schemeClr val="bg1"/>
                </a:solidFill>
                <a:latin typeface="Helvetica" charset="0"/>
              </a:rPr>
              <a:t>et al.</a:t>
            </a:r>
            <a:r>
              <a:rPr lang="en-US" sz="1000" dirty="0">
                <a:solidFill>
                  <a:schemeClr val="bg1"/>
                </a:solidFill>
                <a:latin typeface="Helvetica" charset="0"/>
              </a:rPr>
              <a:t> The FAIR Guiding Principles for scientific data management and stewardship. </a:t>
            </a:r>
            <a:r>
              <a:rPr lang="en-US" sz="1000" i="1" dirty="0">
                <a:solidFill>
                  <a:schemeClr val="bg1"/>
                </a:solidFill>
                <a:latin typeface="Helvetica" charset="0"/>
              </a:rPr>
              <a:t>Scientific Data</a:t>
            </a:r>
            <a:r>
              <a:rPr lang="en-US" sz="1000" dirty="0">
                <a:solidFill>
                  <a:schemeClr val="bg1"/>
                </a:solidFill>
                <a:latin typeface="Helvetica" charset="0"/>
              </a:rPr>
              <a:t> </a:t>
            </a:r>
            <a:r>
              <a:rPr lang="en-US" sz="1000" b="1" dirty="0">
                <a:solidFill>
                  <a:schemeClr val="bg1"/>
                </a:solidFill>
                <a:latin typeface="Helvetica" charset="0"/>
              </a:rPr>
              <a:t>3,</a:t>
            </a:r>
            <a:r>
              <a:rPr lang="en-US" sz="1000" dirty="0">
                <a:solidFill>
                  <a:schemeClr val="bg1"/>
                </a:solidFill>
                <a:latin typeface="Helvetica" charset="0"/>
              </a:rPr>
              <a:t> 160018 (2016).</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596639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Data Standards:</a:t>
            </a:r>
            <a:br>
              <a:rPr lang="en-US" dirty="0"/>
            </a:br>
            <a:r>
              <a:rPr lang="en-US" dirty="0"/>
              <a:t>Interoperability </a:t>
            </a:r>
            <a:r>
              <a:rPr lang="en-US" dirty="0" smtClean="0"/>
              <a:t>Standards </a:t>
            </a:r>
            <a:r>
              <a:rPr lang="en-US" dirty="0"/>
              <a:t>– </a:t>
            </a:r>
            <a:r>
              <a:rPr lang="en-US" dirty="0" smtClean="0"/>
              <a:t>Fundamentals</a:t>
            </a:r>
            <a:endParaRPr lang="en-US" dirty="0"/>
          </a:p>
        </p:txBody>
      </p:sp>
      <p:sp>
        <p:nvSpPr>
          <p:cNvPr id="6" name="Content Placeholder 5"/>
          <p:cNvSpPr>
            <a:spLocks noGrp="1"/>
          </p:cNvSpPr>
          <p:nvPr>
            <p:ph idx="1"/>
          </p:nvPr>
        </p:nvSpPr>
        <p:spPr/>
        <p:txBody>
          <a:bodyPr>
            <a:normAutofit/>
          </a:bodyPr>
          <a:lstStyle/>
          <a:p>
            <a:r>
              <a:rPr lang="en-US" dirty="0"/>
              <a:t>Essential for </a:t>
            </a:r>
            <a:r>
              <a:rPr lang="en-US" b="1" dirty="0"/>
              <a:t>discovery</a:t>
            </a:r>
            <a:r>
              <a:rPr lang="en-US" dirty="0"/>
              <a:t> of data and any other digital </a:t>
            </a:r>
            <a:r>
              <a:rPr lang="en-US" dirty="0" smtClean="0"/>
              <a:t>object, but </a:t>
            </a:r>
            <a:r>
              <a:rPr lang="en-US" dirty="0"/>
              <a:t>also </a:t>
            </a:r>
            <a:r>
              <a:rPr lang="en-US" b="1" dirty="0"/>
              <a:t>citation</a:t>
            </a:r>
            <a:r>
              <a:rPr lang="en-US" dirty="0"/>
              <a:t> and </a:t>
            </a:r>
            <a:r>
              <a:rPr lang="en-US" b="1" dirty="0"/>
              <a:t>credit</a:t>
            </a:r>
          </a:p>
          <a:p>
            <a:endParaRPr lang="en-US" dirty="0" smtClean="0"/>
          </a:p>
          <a:p>
            <a:r>
              <a:rPr lang="en-US" dirty="0" smtClean="0"/>
              <a:t>Enable </a:t>
            </a:r>
            <a:r>
              <a:rPr lang="en-US" dirty="0"/>
              <a:t>the operational processes, underlying their (re)use</a:t>
            </a:r>
          </a:p>
          <a:p>
            <a:pPr lvl="1"/>
            <a:r>
              <a:rPr lang="en-US" dirty="0" smtClean="0"/>
              <a:t>such </a:t>
            </a:r>
            <a:r>
              <a:rPr lang="en-US" dirty="0"/>
              <a:t>as exchange, aggregation, integration, comparison</a:t>
            </a:r>
          </a:p>
          <a:p>
            <a:endParaRPr lang="en-US" dirty="0" smtClean="0"/>
          </a:p>
          <a:p>
            <a:r>
              <a:rPr lang="en-US" b="1" dirty="0" smtClean="0"/>
              <a:t>Optimal </a:t>
            </a:r>
            <a:r>
              <a:rPr lang="en-US" b="1" dirty="0"/>
              <a:t>interoperability </a:t>
            </a:r>
            <a:r>
              <a:rPr lang="en-US" dirty="0"/>
              <a:t>is reached when all processes </a:t>
            </a:r>
            <a:r>
              <a:rPr lang="en-US" dirty="0" smtClean="0"/>
              <a:t>are automated </a:t>
            </a:r>
            <a:r>
              <a:rPr lang="en-US" dirty="0"/>
              <a:t>for both human and machine, this </a:t>
            </a:r>
            <a:r>
              <a:rPr lang="en-US" b="1" dirty="0"/>
              <a:t>requires</a:t>
            </a:r>
          </a:p>
          <a:p>
            <a:pPr lvl="1"/>
            <a:r>
              <a:rPr lang="en-US" b="1" dirty="0" smtClean="0"/>
              <a:t>metadata</a:t>
            </a:r>
            <a:r>
              <a:rPr lang="en-US" dirty="0"/>
              <a:t>: or descriptors for the digital objects to understand what </a:t>
            </a:r>
            <a:r>
              <a:rPr lang="en-US" dirty="0" smtClean="0"/>
              <a:t>it is</a:t>
            </a:r>
            <a:r>
              <a:rPr lang="en-US" dirty="0"/>
              <a:t>, where to find it, how to access it etc.</a:t>
            </a:r>
          </a:p>
          <a:p>
            <a:pPr lvl="1"/>
            <a:r>
              <a:rPr lang="en-US" b="1" dirty="0" smtClean="0"/>
              <a:t>identifiers</a:t>
            </a:r>
            <a:r>
              <a:rPr lang="en-US" dirty="0"/>
              <a:t>: unique, resolvable and </a:t>
            </a:r>
            <a:r>
              <a:rPr lang="en-US" dirty="0" err="1" smtClean="0"/>
              <a:t>versionable</a:t>
            </a:r>
            <a:r>
              <a:rPr lang="en-US" dirty="0" smtClean="0"/>
              <a:t> </a:t>
            </a:r>
            <a:r>
              <a:rPr lang="en-US" dirty="0"/>
              <a:t>identifiers </a:t>
            </a:r>
            <a:r>
              <a:rPr lang="en-US" dirty="0" smtClean="0"/>
              <a:t>are essential </a:t>
            </a:r>
            <a:r>
              <a:rPr lang="en-US" dirty="0"/>
              <a:t>elements of the digital </a:t>
            </a:r>
            <a:r>
              <a:rPr lang="en-US" dirty="0" smtClean="0"/>
              <a:t>word</a:t>
            </a:r>
            <a:endParaRPr lang="en-US" dirty="0"/>
          </a:p>
        </p:txBody>
      </p:sp>
      <p:sp>
        <p:nvSpPr>
          <p:cNvPr id="2" name="Rectangle 1"/>
          <p:cNvSpPr/>
          <p:nvPr/>
        </p:nvSpPr>
        <p:spPr>
          <a:xfrm>
            <a:off x="7291089" y="5067391"/>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8198698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Data Standards:</a:t>
            </a:r>
            <a:br>
              <a:rPr lang="en-US" dirty="0"/>
            </a:br>
            <a:r>
              <a:rPr lang="en-US" dirty="0" smtClean="0"/>
              <a:t>Interoperability Standards </a:t>
            </a:r>
            <a:r>
              <a:rPr lang="en-US" dirty="0"/>
              <a:t>– </a:t>
            </a:r>
            <a:r>
              <a:rPr lang="en-US" dirty="0" smtClean="0"/>
              <a:t>Realizing Potential</a:t>
            </a:r>
            <a:endParaRPr lang="en-US" dirty="0"/>
          </a:p>
        </p:txBody>
      </p:sp>
      <p:sp>
        <p:nvSpPr>
          <p:cNvPr id="6" name="Content Placeholder 5"/>
          <p:cNvSpPr>
            <a:spLocks noGrp="1"/>
          </p:cNvSpPr>
          <p:nvPr>
            <p:ph idx="1"/>
          </p:nvPr>
        </p:nvSpPr>
        <p:spPr/>
        <p:txBody>
          <a:bodyPr>
            <a:normAutofit/>
          </a:bodyPr>
          <a:lstStyle/>
          <a:p>
            <a:r>
              <a:rPr lang="en-US" b="1" dirty="0"/>
              <a:t>Identifiers</a:t>
            </a:r>
            <a:r>
              <a:rPr lang="en-US" dirty="0"/>
              <a:t> and </a:t>
            </a:r>
            <a:r>
              <a:rPr lang="en-US" b="1" dirty="0"/>
              <a:t>metadata</a:t>
            </a:r>
            <a:r>
              <a:rPr lang="en-US" dirty="0"/>
              <a:t> must be </a:t>
            </a:r>
            <a:r>
              <a:rPr lang="en-US" b="1" dirty="0"/>
              <a:t>implemented</a:t>
            </a:r>
            <a:r>
              <a:rPr lang="en-US" dirty="0"/>
              <a:t> by </a:t>
            </a:r>
            <a:r>
              <a:rPr lang="en-US" b="1" dirty="0" smtClean="0"/>
              <a:t>technical experts </a:t>
            </a:r>
            <a:r>
              <a:rPr lang="en-US" dirty="0"/>
              <a:t>in </a:t>
            </a:r>
            <a:r>
              <a:rPr lang="en-US" b="1" dirty="0"/>
              <a:t>tools</a:t>
            </a:r>
            <a:r>
              <a:rPr lang="en-US" dirty="0"/>
              <a:t>, </a:t>
            </a:r>
            <a:r>
              <a:rPr lang="en-US" b="1" dirty="0"/>
              <a:t>registries</a:t>
            </a:r>
            <a:r>
              <a:rPr lang="en-US" dirty="0"/>
              <a:t>, </a:t>
            </a:r>
            <a:r>
              <a:rPr lang="en-US" b="1" dirty="0"/>
              <a:t>catalogues, databases, services</a:t>
            </a:r>
          </a:p>
          <a:p>
            <a:pPr lvl="1"/>
            <a:r>
              <a:rPr lang="en-US" dirty="0" smtClean="0"/>
              <a:t>to </a:t>
            </a:r>
            <a:r>
              <a:rPr lang="en-US" dirty="0"/>
              <a:t>find, store, manage (e.g., mint, track provenance, version) </a:t>
            </a:r>
            <a:r>
              <a:rPr lang="en-US" dirty="0" smtClean="0"/>
              <a:t>and aggregate </a:t>
            </a:r>
            <a:r>
              <a:rPr lang="en-US" dirty="0"/>
              <a:t>(e.g., interlink and map etc.) these digital objects.</a:t>
            </a:r>
          </a:p>
          <a:p>
            <a:endParaRPr lang="en-US" dirty="0" smtClean="0"/>
          </a:p>
          <a:p>
            <a:r>
              <a:rPr lang="en-US" b="1" dirty="0" smtClean="0"/>
              <a:t>Implementations</a:t>
            </a:r>
            <a:r>
              <a:rPr lang="en-US" dirty="0" smtClean="0"/>
              <a:t> </a:t>
            </a:r>
            <a:r>
              <a:rPr lang="en-US" dirty="0"/>
              <a:t>are essential to make standards ‘</a:t>
            </a:r>
            <a:r>
              <a:rPr lang="en-US" b="1" dirty="0" smtClean="0"/>
              <a:t>invisible’ to users</a:t>
            </a:r>
            <a:r>
              <a:rPr lang="en-US" dirty="0"/>
              <a:t>, such as researchers, who often have little or </a:t>
            </a:r>
            <a:r>
              <a:rPr lang="en-US" dirty="0" smtClean="0"/>
              <a:t>no familiarity </a:t>
            </a:r>
            <a:r>
              <a:rPr lang="en-US" dirty="0"/>
              <a:t>with them</a:t>
            </a:r>
          </a:p>
        </p:txBody>
      </p:sp>
      <p:sp>
        <p:nvSpPr>
          <p:cNvPr id="2" name="Rectangle 1"/>
          <p:cNvSpPr/>
          <p:nvPr/>
        </p:nvSpPr>
        <p:spPr>
          <a:xfrm>
            <a:off x="7291089" y="5057117"/>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994245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Standards:</a:t>
            </a:r>
            <a:br>
              <a:rPr lang="en-US" dirty="0"/>
            </a:br>
            <a:r>
              <a:rPr lang="en-US" dirty="0" smtClean="0"/>
              <a:t>Metadata Standards </a:t>
            </a:r>
            <a:r>
              <a:rPr lang="en-US" dirty="0"/>
              <a:t>– </a:t>
            </a:r>
            <a:r>
              <a:rPr lang="en-US" dirty="0" smtClean="0"/>
              <a:t>Fundamentals</a:t>
            </a:r>
            <a:endParaRPr lang="en-US" dirty="0"/>
          </a:p>
        </p:txBody>
      </p:sp>
      <p:sp>
        <p:nvSpPr>
          <p:cNvPr id="6" name="Content Placeholder 5"/>
          <p:cNvSpPr>
            <a:spLocks noGrp="1"/>
          </p:cNvSpPr>
          <p:nvPr>
            <p:ph idx="1"/>
          </p:nvPr>
        </p:nvSpPr>
        <p:spPr/>
        <p:txBody>
          <a:bodyPr>
            <a:normAutofit/>
          </a:bodyPr>
          <a:lstStyle/>
          <a:p>
            <a:r>
              <a:rPr lang="en-US" b="1" dirty="0" smtClean="0"/>
              <a:t>Metadata  - data about the data</a:t>
            </a:r>
            <a:r>
              <a:rPr lang="en-US" dirty="0" smtClean="0"/>
              <a:t>!</a:t>
            </a:r>
          </a:p>
          <a:p>
            <a:endParaRPr lang="en-US" dirty="0"/>
          </a:p>
          <a:p>
            <a:r>
              <a:rPr lang="en-US" b="1" dirty="0" smtClean="0"/>
              <a:t>Descriptors</a:t>
            </a:r>
            <a:r>
              <a:rPr lang="en-US" dirty="0" smtClean="0"/>
              <a:t> </a:t>
            </a:r>
            <a:r>
              <a:rPr lang="en-US" dirty="0"/>
              <a:t>for a digital object that help to understand what </a:t>
            </a:r>
            <a:r>
              <a:rPr lang="en-US" dirty="0" smtClean="0"/>
              <a:t>it is</a:t>
            </a:r>
            <a:r>
              <a:rPr lang="en-US" dirty="0"/>
              <a:t>, where to find it, how to access it etc.</a:t>
            </a:r>
          </a:p>
          <a:p>
            <a:endParaRPr lang="en-US" dirty="0" smtClean="0"/>
          </a:p>
          <a:p>
            <a:r>
              <a:rPr lang="en-US" dirty="0" smtClean="0"/>
              <a:t>The </a:t>
            </a:r>
            <a:r>
              <a:rPr lang="en-US" dirty="0"/>
              <a:t>type of metadata depends also on the digital object</a:t>
            </a:r>
          </a:p>
          <a:p>
            <a:endParaRPr lang="en-US" dirty="0" smtClean="0"/>
          </a:p>
          <a:p>
            <a:r>
              <a:rPr lang="en-US" dirty="0" smtClean="0"/>
              <a:t>The </a:t>
            </a:r>
            <a:r>
              <a:rPr lang="en-US" b="1" dirty="0"/>
              <a:t>depth and breadth </a:t>
            </a:r>
            <a:r>
              <a:rPr lang="en-US" dirty="0"/>
              <a:t>of metadata varies according to </a:t>
            </a:r>
            <a:r>
              <a:rPr lang="en-US" dirty="0" smtClean="0"/>
              <a:t>their purpose </a:t>
            </a:r>
            <a:r>
              <a:rPr lang="en-US" dirty="0"/>
              <a:t>(discovery, citation, credit)</a:t>
            </a:r>
          </a:p>
          <a:p>
            <a:pPr lvl="1"/>
            <a:r>
              <a:rPr lang="en-US" dirty="0" smtClean="0"/>
              <a:t>e.g</a:t>
            </a:r>
            <a:r>
              <a:rPr lang="en-US" dirty="0"/>
              <a:t>. reproducibility requires richer metadata</a:t>
            </a:r>
          </a:p>
        </p:txBody>
      </p:sp>
      <p:sp>
        <p:nvSpPr>
          <p:cNvPr id="2" name="Rectangle 1"/>
          <p:cNvSpPr/>
          <p:nvPr/>
        </p:nvSpPr>
        <p:spPr>
          <a:xfrm>
            <a:off x="7291089" y="5067391"/>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1974059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smtClean="0"/>
              <a:t>What is Wrong With This Data?</a:t>
            </a:r>
            <a:br>
              <a:rPr lang="en-US" dirty="0" smtClean="0"/>
            </a:br>
            <a:r>
              <a:rPr lang="en-US" sz="2700" dirty="0" smtClean="0"/>
              <a:t>(Notice I did not ask IF anything is wrong with this data</a:t>
            </a:r>
            <a:r>
              <a:rPr lang="is-IS" sz="2700" dirty="0" smtClean="0"/>
              <a:t>…)</a:t>
            </a:r>
            <a:endParaRPr lang="en-US" sz="2700"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7510" b="2883"/>
          <a:stretch/>
        </p:blipFill>
        <p:spPr>
          <a:xfrm>
            <a:off x="1547228" y="1550643"/>
            <a:ext cx="6095264" cy="3639193"/>
          </a:xfrm>
        </p:spPr>
      </p:pic>
    </p:spTree>
    <p:extLst>
      <p:ext uri="{BB962C8B-B14F-4D97-AF65-F5344CB8AC3E}">
        <p14:creationId xmlns:p14="http://schemas.microsoft.com/office/powerpoint/2010/main" val="1293650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248" b="18202"/>
          <a:stretch/>
        </p:blipFill>
        <p:spPr>
          <a:xfrm>
            <a:off x="2369474" y="0"/>
            <a:ext cx="4405051" cy="5187403"/>
          </a:xfrm>
          <a:prstGeom prst="rect">
            <a:avLst/>
          </a:prstGeom>
        </p:spPr>
      </p:pic>
      <p:sp>
        <p:nvSpPr>
          <p:cNvPr id="5" name="TextBox 4"/>
          <p:cNvSpPr txBox="1"/>
          <p:nvPr/>
        </p:nvSpPr>
        <p:spPr>
          <a:xfrm>
            <a:off x="0" y="5438001"/>
            <a:ext cx="9144000" cy="276999"/>
          </a:xfrm>
          <a:prstGeom prst="rect">
            <a:avLst/>
          </a:prstGeom>
          <a:noFill/>
        </p:spPr>
        <p:txBody>
          <a:bodyPr wrap="square" rtlCol="0">
            <a:spAutoFit/>
          </a:bodyPr>
          <a:lstStyle/>
          <a:p>
            <a:pPr algn="ctr"/>
            <a:r>
              <a:rPr lang="en-US" sz="1200" dirty="0" smtClean="0">
                <a:solidFill>
                  <a:schemeClr val="bg1"/>
                </a:solidFill>
              </a:rPr>
              <a:t>Please Note: parts of this work have been borrowed from other individuals and may contain a different license.</a:t>
            </a:r>
            <a:endParaRPr lang="en-US" sz="1200" dirty="0">
              <a:solidFill>
                <a:schemeClr val="bg1"/>
              </a:solidFill>
            </a:endParaRPr>
          </a:p>
        </p:txBody>
      </p:sp>
    </p:spTree>
    <p:extLst>
      <p:ext uri="{BB962C8B-B14F-4D97-AF65-F5344CB8AC3E}">
        <p14:creationId xmlns:p14="http://schemas.microsoft.com/office/powerpoint/2010/main" val="1535159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75491" y="67833"/>
            <a:ext cx="6793471" cy="5095103"/>
          </a:xfrm>
        </p:spPr>
      </p:pic>
    </p:spTree>
    <p:extLst>
      <p:ext uri="{BB962C8B-B14F-4D97-AF65-F5344CB8AC3E}">
        <p14:creationId xmlns:p14="http://schemas.microsoft.com/office/powerpoint/2010/main" val="143439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Data Standards:</a:t>
            </a:r>
            <a:br>
              <a:rPr lang="en-US" smtClean="0"/>
            </a:br>
            <a:r>
              <a:rPr lang="en-US" smtClean="0"/>
              <a:t>Metadata Standards – Fundamentals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9025" y="1538288"/>
            <a:ext cx="4470400" cy="3352800"/>
          </a:xfrm>
        </p:spPr>
      </p:pic>
      <p:sp>
        <p:nvSpPr>
          <p:cNvPr id="2" name="Rectangle 1"/>
          <p:cNvSpPr/>
          <p:nvPr/>
        </p:nvSpPr>
        <p:spPr>
          <a:xfrm>
            <a:off x="7240915" y="5052654"/>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226528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Standards:</a:t>
            </a:r>
            <a:br>
              <a:rPr lang="en-US" smtClean="0"/>
            </a:br>
            <a:r>
              <a:rPr lang="en-US" smtClean="0"/>
              <a:t>Searching for Standards</a:t>
            </a:r>
            <a:endParaRPr lang="en-US" dirty="0"/>
          </a:p>
        </p:txBody>
      </p:sp>
      <p:sp>
        <p:nvSpPr>
          <p:cNvPr id="3" name="Content Placeholder 2"/>
          <p:cNvSpPr>
            <a:spLocks noGrp="1"/>
          </p:cNvSpPr>
          <p:nvPr>
            <p:ph sz="half" idx="1"/>
          </p:nvPr>
        </p:nvSpPr>
        <p:spPr/>
        <p:txBody>
          <a:bodyPr/>
          <a:lstStyle/>
          <a:p>
            <a:r>
              <a:rPr lang="en-US" dirty="0" smtClean="0"/>
              <a:t>Where do we find them?</a:t>
            </a:r>
          </a:p>
          <a:p>
            <a:endParaRPr lang="en-US" dirty="0" smtClean="0"/>
          </a:p>
          <a:p>
            <a:r>
              <a:rPr lang="en-US" dirty="0" err="1" smtClean="0"/>
              <a:t>Biosharing.org</a:t>
            </a:r>
            <a:r>
              <a:rPr lang="en-US" dirty="0" smtClean="0"/>
              <a:t> is now </a:t>
            </a:r>
            <a:r>
              <a:rPr lang="en-US" dirty="0" err="1" smtClean="0"/>
              <a:t>FAIRsharing.org</a:t>
            </a:r>
            <a:endParaRPr lang="en-US" dirty="0" smtClean="0"/>
          </a:p>
          <a:p>
            <a:endParaRPr lang="en-US" dirty="0" smtClean="0"/>
          </a:p>
          <a:p>
            <a:r>
              <a:rPr lang="en-US" dirty="0" err="1" smtClean="0"/>
              <a:t>FAIRsharing.org</a:t>
            </a:r>
            <a:endParaRPr lang="en-US" dirty="0" smtClean="0"/>
          </a:p>
          <a:p>
            <a:pPr lvl="1"/>
            <a:r>
              <a:rPr lang="en-US" dirty="0" smtClean="0"/>
              <a:t>Standards</a:t>
            </a:r>
          </a:p>
          <a:p>
            <a:pPr lvl="1"/>
            <a:r>
              <a:rPr lang="en-US" dirty="0" smtClean="0"/>
              <a:t>Databases</a:t>
            </a:r>
          </a:p>
          <a:p>
            <a:pPr lvl="1"/>
            <a:r>
              <a:rPr lang="en-US" dirty="0" smtClean="0"/>
              <a:t>Policies</a:t>
            </a:r>
          </a:p>
          <a:p>
            <a:pPr lvl="1"/>
            <a:r>
              <a:rPr lang="en-US" dirty="0" smtClean="0"/>
              <a:t>Collections</a:t>
            </a:r>
          </a:p>
          <a:p>
            <a:pPr lvl="1"/>
            <a:r>
              <a:rPr lang="en-US" dirty="0" smtClean="0"/>
              <a:t>Add</a:t>
            </a:r>
            <a:r>
              <a:rPr lang="is-IS" dirty="0" smtClean="0"/>
              <a:t>…</a:t>
            </a:r>
            <a:endParaRPr lang="en-US" dirty="0" smtClean="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1567457"/>
            <a:ext cx="3702050" cy="3294462"/>
          </a:xfrm>
        </p:spPr>
      </p:pic>
    </p:spTree>
    <p:extLst>
      <p:ext uri="{BB962C8B-B14F-4D97-AF65-F5344CB8AC3E}">
        <p14:creationId xmlns:p14="http://schemas.microsoft.com/office/powerpoint/2010/main" val="1704378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 </a:t>
            </a:r>
            <a:r>
              <a:rPr lang="en-US" dirty="0" smtClean="0">
                <a:hlinkClick r:id="rId3"/>
              </a:rPr>
              <a:t>https://FAIRsharing.org</a:t>
            </a: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FAIRsharing</a:t>
            </a:r>
            <a:r>
              <a:rPr lang="en-US" dirty="0" smtClean="0"/>
              <a:t>?</a:t>
            </a:r>
          </a:p>
          <a:p>
            <a:r>
              <a:rPr lang="en-US" dirty="0" smtClean="0"/>
              <a:t>When was the last update?</a:t>
            </a:r>
          </a:p>
        </p:txBody>
      </p:sp>
    </p:spTree>
    <p:extLst>
      <p:ext uri="{BB962C8B-B14F-4D97-AF65-F5344CB8AC3E}">
        <p14:creationId xmlns:p14="http://schemas.microsoft.com/office/powerpoint/2010/main" val="41899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Are Some Immunologically Relevant Data Standards?</a:t>
            </a:r>
            <a:endParaRPr lang="en-US" dirty="0"/>
          </a:p>
        </p:txBody>
      </p:sp>
      <p:sp>
        <p:nvSpPr>
          <p:cNvPr id="4" name="Content Placeholder 3"/>
          <p:cNvSpPr>
            <a:spLocks noGrp="1"/>
          </p:cNvSpPr>
          <p:nvPr>
            <p:ph sz="half" idx="1"/>
          </p:nvPr>
        </p:nvSpPr>
        <p:spPr/>
        <p:txBody>
          <a:bodyPr/>
          <a:lstStyle/>
          <a:p>
            <a:r>
              <a:rPr lang="en-US" dirty="0" smtClean="0"/>
              <a:t>Flow Cytometry Data File Format Standards (FCS 3.1)</a:t>
            </a:r>
          </a:p>
          <a:p>
            <a:r>
              <a:rPr lang="en-US" dirty="0" smtClean="0"/>
              <a:t>ISAC Classification Results File Format (CLR)</a:t>
            </a:r>
          </a:p>
          <a:p>
            <a:r>
              <a:rPr lang="en-US" dirty="0" smtClean="0"/>
              <a:t>ISAC standard for representing gating descriptions in flow cytometry  (Gating-ML)</a:t>
            </a:r>
          </a:p>
          <a:p>
            <a:r>
              <a:rPr lang="en-US" dirty="0" smtClean="0"/>
              <a:t>Minimum Information for Biological and Biomedical Investigations  (MIBBI)</a:t>
            </a:r>
          </a:p>
          <a:p>
            <a:pPr lvl="1"/>
            <a:r>
              <a:rPr lang="en-US" dirty="0" smtClean="0"/>
              <a:t>Minimum Information About a Bioinformatics investigation  (MIABI)</a:t>
            </a:r>
          </a:p>
          <a:p>
            <a:pPr lvl="1"/>
            <a:r>
              <a:rPr lang="en-US" dirty="0" smtClean="0"/>
              <a:t>Minimum Information about a Flow Cytometry Experiment (</a:t>
            </a:r>
            <a:r>
              <a:rPr lang="en-US" dirty="0" err="1" smtClean="0"/>
              <a:t>MIFlowCyt</a:t>
            </a:r>
            <a:r>
              <a:rPr lang="en-US" dirty="0" smtClean="0"/>
              <a:t>)</a:t>
            </a:r>
            <a:endParaRPr lang="en-US" dirty="0"/>
          </a:p>
        </p:txBody>
      </p:sp>
      <p:sp>
        <p:nvSpPr>
          <p:cNvPr id="3" name="Content Placeholder 2"/>
          <p:cNvSpPr>
            <a:spLocks noGrp="1"/>
          </p:cNvSpPr>
          <p:nvPr>
            <p:ph sz="half" idx="2"/>
          </p:nvPr>
        </p:nvSpPr>
        <p:spPr/>
        <p:txBody>
          <a:bodyPr/>
          <a:lstStyle/>
          <a:p>
            <a:r>
              <a:rPr lang="en-US" smtClean="0"/>
              <a:t>LINCS Extended Metadata Standard</a:t>
            </a:r>
          </a:p>
          <a:p>
            <a:pPr lvl="1"/>
            <a:r>
              <a:rPr lang="en-US" smtClean="0"/>
              <a:t>Antibody reagents</a:t>
            </a:r>
          </a:p>
          <a:p>
            <a:pPr lvl="1"/>
            <a:r>
              <a:rPr lang="en-US" smtClean="0"/>
              <a:t>Cell lines</a:t>
            </a:r>
          </a:p>
          <a:p>
            <a:pPr lvl="1"/>
            <a:r>
              <a:rPr lang="en-US" smtClean="0"/>
              <a:t>Differentiated cells</a:t>
            </a:r>
          </a:p>
          <a:p>
            <a:pPr lvl="1"/>
            <a:r>
              <a:rPr lang="en-US" smtClean="0"/>
              <a:t>Embryonic stem cells</a:t>
            </a:r>
          </a:p>
          <a:p>
            <a:pPr lvl="1"/>
            <a:r>
              <a:rPr lang="en-US" smtClean="0"/>
              <a:t>iPSCs</a:t>
            </a:r>
          </a:p>
          <a:p>
            <a:pPr lvl="1"/>
            <a:r>
              <a:rPr lang="en-US" smtClean="0"/>
              <a:t>Nucleic acid reagents</a:t>
            </a:r>
          </a:p>
          <a:p>
            <a:pPr lvl="1"/>
            <a:r>
              <a:rPr lang="en-US" smtClean="0"/>
              <a:t>Other reagents</a:t>
            </a:r>
          </a:p>
          <a:p>
            <a:pPr lvl="1"/>
            <a:r>
              <a:rPr lang="en-US" smtClean="0"/>
              <a:t>Primary cells</a:t>
            </a:r>
          </a:p>
          <a:p>
            <a:pPr lvl="1"/>
            <a:r>
              <a:rPr lang="en-US" smtClean="0"/>
              <a:t>Proteins</a:t>
            </a:r>
          </a:p>
          <a:p>
            <a:pPr lvl="1"/>
            <a:r>
              <a:rPr lang="en-US" smtClean="0"/>
              <a:t>Small molecules</a:t>
            </a:r>
          </a:p>
          <a:p>
            <a:endParaRPr lang="en-US" dirty="0"/>
          </a:p>
        </p:txBody>
      </p:sp>
    </p:spTree>
    <p:extLst>
      <p:ext uri="{BB962C8B-B14F-4D97-AF65-F5344CB8AC3E}">
        <p14:creationId xmlns:p14="http://schemas.microsoft.com/office/powerpoint/2010/main" val="544656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Flow Cytometry Data File Format Standards (FCS)</a:t>
            </a:r>
            <a:endParaRPr lang="en-US" dirty="0"/>
          </a:p>
        </p:txBody>
      </p:sp>
      <p:sp>
        <p:nvSpPr>
          <p:cNvPr id="4" name="Content Placeholder 3"/>
          <p:cNvSpPr>
            <a:spLocks noGrp="1"/>
          </p:cNvSpPr>
          <p:nvPr>
            <p:ph sz="half" idx="1"/>
          </p:nvPr>
        </p:nvSpPr>
        <p:spPr/>
        <p:txBody>
          <a:bodyPr/>
          <a:lstStyle/>
          <a:p>
            <a:r>
              <a:rPr lang="en-US" smtClean="0"/>
              <a:t>The flow cytometry data file standard provides the specifications needed to completely describe flow cytometry data sets within the confines of the file containing the experimental data. </a:t>
            </a:r>
          </a:p>
          <a:p>
            <a:r>
              <a:rPr lang="en-US" smtClean="0"/>
              <a:t>Goal of the Standard is to provide a uniform file format that allows files created by one type of acquisition hardware and software to be analyzed by any other type.</a:t>
            </a:r>
          </a:p>
          <a:p>
            <a:r>
              <a:rPr lang="en-US" smtClean="0"/>
              <a:t>FCS Is implemented in</a:t>
            </a:r>
          </a:p>
          <a:p>
            <a:pPr lvl="1"/>
            <a:r>
              <a:rPr lang="en-US" smtClean="0"/>
              <a:t>FlowRepository</a:t>
            </a:r>
          </a:p>
          <a:p>
            <a:pPr lvl="1"/>
            <a:r>
              <a:rPr lang="en-US" smtClean="0"/>
              <a:t>The Immunology Database and Analysis Portal - OpenImmport </a:t>
            </a:r>
            <a:br>
              <a:rPr lang="en-US" smtClean="0"/>
            </a:br>
            <a:endParaRPr lang="en-US" dirty="0" smtClean="0"/>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4075" y="1820430"/>
            <a:ext cx="3702050" cy="2788515"/>
          </a:xfrm>
        </p:spPr>
      </p:pic>
    </p:spTree>
    <p:extLst>
      <p:ext uri="{BB962C8B-B14F-4D97-AF65-F5344CB8AC3E}">
        <p14:creationId xmlns:p14="http://schemas.microsoft.com/office/powerpoint/2010/main" val="2201737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ISAC Classification Results File Format (CLR)</a:t>
            </a:r>
            <a:endParaRPr lang="en-US" dirty="0"/>
          </a:p>
        </p:txBody>
      </p:sp>
      <p:sp>
        <p:nvSpPr>
          <p:cNvPr id="4" name="Content Placeholder 3"/>
          <p:cNvSpPr>
            <a:spLocks noGrp="1"/>
          </p:cNvSpPr>
          <p:nvPr>
            <p:ph sz="half" idx="1"/>
          </p:nvPr>
        </p:nvSpPr>
        <p:spPr/>
        <p:txBody>
          <a:bodyPr/>
          <a:lstStyle/>
          <a:p>
            <a:r>
              <a:rPr lang="en-US" smtClean="0"/>
              <a:t>CLR has been developed to exchange the results of manual gating and algorithmic classification approaches in a standard way in order to be able to report and process the classification. </a:t>
            </a:r>
          </a:p>
          <a:p>
            <a:r>
              <a:rPr lang="en-US" smtClean="0"/>
              <a:t>Although it was originally designed for the field of flow cytometry, it is applicable in any domain that needs to capture either soft or unambiguous classifications of virtually any kinds of objects. </a:t>
            </a:r>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19700" y="1538288"/>
            <a:ext cx="2590800" cy="3352800"/>
          </a:xfrm>
        </p:spPr>
      </p:pic>
      <p:sp>
        <p:nvSpPr>
          <p:cNvPr id="6" name="Rectangle 5"/>
          <p:cNvSpPr/>
          <p:nvPr/>
        </p:nvSpPr>
        <p:spPr>
          <a:xfrm>
            <a:off x="4572000" y="5468779"/>
            <a:ext cx="4572000" cy="246221"/>
          </a:xfrm>
          <a:prstGeom prst="rect">
            <a:avLst/>
          </a:prstGeom>
        </p:spPr>
        <p:txBody>
          <a:bodyPr>
            <a:spAutoFit/>
          </a:bodyPr>
          <a:lstStyle/>
          <a:p>
            <a:pPr algn="r"/>
            <a:r>
              <a:rPr lang="en-US" sz="1000" dirty="0"/>
              <a:t>http://</a:t>
            </a:r>
            <a:r>
              <a:rPr lang="en-US" sz="1000" dirty="0" err="1"/>
              <a:t>isac-net.org</a:t>
            </a:r>
            <a:r>
              <a:rPr lang="en-US" sz="1000" dirty="0"/>
              <a:t>/PDFS/65/659585c7-9ef4-4152-829c-859aad25aafb.pdf</a:t>
            </a:r>
          </a:p>
        </p:txBody>
      </p:sp>
    </p:spTree>
    <p:extLst>
      <p:ext uri="{BB962C8B-B14F-4D97-AF65-F5344CB8AC3E}">
        <p14:creationId xmlns:p14="http://schemas.microsoft.com/office/powerpoint/2010/main" val="16906573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NIH Library of Integrated Network-Based Cellular Signatures (LINCS)</a:t>
            </a:r>
            <a:endParaRPr lang="en-US" dirty="0"/>
          </a:p>
        </p:txBody>
      </p:sp>
      <p:sp>
        <p:nvSpPr>
          <p:cNvPr id="4" name="Content Placeholder 3"/>
          <p:cNvSpPr>
            <a:spLocks noGrp="1"/>
          </p:cNvSpPr>
          <p:nvPr>
            <p:ph sz="half" idx="1"/>
          </p:nvPr>
        </p:nvSpPr>
        <p:spPr/>
        <p:txBody>
          <a:bodyPr/>
          <a:lstStyle/>
          <a:p>
            <a:r>
              <a:rPr lang="en-US" smtClean="0"/>
              <a:t>The Library of Integrated Network-Based Cellular Signatures (LINCS) Program aims to create a network-based understanding of biology by cataloging changes in gene expression and other cellular processes that occur when cells are exposed to a variety of perturbing agents.</a:t>
            </a:r>
            <a:endParaRPr lang="en-US" dirty="0"/>
          </a:p>
        </p:txBody>
      </p:sp>
      <p:sp>
        <p:nvSpPr>
          <p:cNvPr id="5" name="Content Placeholder 4"/>
          <p:cNvSpPr>
            <a:spLocks noGrp="1"/>
          </p:cNvSpPr>
          <p:nvPr>
            <p:ph sz="half" idx="2"/>
          </p:nvPr>
        </p:nvSpPr>
        <p:spPr/>
        <p:txBody>
          <a:bodyPr/>
          <a:lstStyle/>
          <a:p>
            <a:r>
              <a:rPr lang="en-US" dirty="0" smtClean="0"/>
              <a:t>Data portal</a:t>
            </a:r>
          </a:p>
          <a:p>
            <a:pPr lvl="1"/>
            <a:r>
              <a:rPr lang="en-US" dirty="0" smtClean="0">
                <a:hlinkClick r:id="rId3"/>
              </a:rPr>
              <a:t>http://lincsportal.ccs.miami.edu/dcic-portal/</a:t>
            </a:r>
            <a:endParaRPr lang="en-US" dirty="0" smtClean="0"/>
          </a:p>
          <a:p>
            <a:endParaRPr lang="en-US" dirty="0" smtClean="0"/>
          </a:p>
          <a:p>
            <a:r>
              <a:rPr lang="en-US" dirty="0" smtClean="0"/>
              <a:t>Cells</a:t>
            </a:r>
          </a:p>
          <a:p>
            <a:pPr lvl="1"/>
            <a:r>
              <a:rPr lang="en-US" dirty="0" smtClean="0"/>
              <a:t>http://</a:t>
            </a:r>
            <a:r>
              <a:rPr lang="en-US" dirty="0" err="1" smtClean="0"/>
              <a:t>lincsportal.ccs.miami.edu</a:t>
            </a:r>
            <a:r>
              <a:rPr lang="en-US" dirty="0" smtClean="0"/>
              <a:t>/cells/</a:t>
            </a:r>
            <a:endParaRPr lang="en-US" dirty="0"/>
          </a:p>
        </p:txBody>
      </p:sp>
    </p:spTree>
    <p:extLst>
      <p:ext uri="{BB962C8B-B14F-4D97-AF65-F5344CB8AC3E}">
        <p14:creationId xmlns:p14="http://schemas.microsoft.com/office/powerpoint/2010/main" val="203939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Minimum Information </a:t>
            </a:r>
            <a:r>
              <a:rPr lang="en-US" dirty="0" smtClean="0"/>
              <a:t>About </a:t>
            </a:r>
            <a:r>
              <a:rPr lang="en-US" dirty="0"/>
              <a:t>a Flow Cytometry </a:t>
            </a:r>
            <a:r>
              <a:rPr lang="en-US" dirty="0" smtClean="0"/>
              <a:t>Experiment (</a:t>
            </a:r>
            <a:r>
              <a:rPr lang="en-US" dirty="0" err="1" smtClean="0"/>
              <a:t>MIFlowCyt</a:t>
            </a:r>
            <a:r>
              <a:rPr lang="en-US" dirty="0" smtClean="0"/>
              <a:t>)</a:t>
            </a:r>
            <a:endParaRPr lang="en-US" dirty="0"/>
          </a:p>
        </p:txBody>
      </p:sp>
      <p:sp>
        <p:nvSpPr>
          <p:cNvPr id="4" name="Content Placeholder 3"/>
          <p:cNvSpPr>
            <a:spLocks noGrp="1"/>
          </p:cNvSpPr>
          <p:nvPr>
            <p:ph sz="half" idx="1"/>
          </p:nvPr>
        </p:nvSpPr>
        <p:spPr/>
        <p:txBody>
          <a:bodyPr>
            <a:normAutofit/>
          </a:bodyPr>
          <a:lstStyle/>
          <a:p>
            <a:r>
              <a:rPr lang="en-US" dirty="0" smtClean="0"/>
              <a:t>Minimum Information about a Flow Cytometry Experiment (</a:t>
            </a:r>
            <a:r>
              <a:rPr lang="en-US" dirty="0" err="1" smtClean="0"/>
              <a:t>MIFlowCyt</a:t>
            </a:r>
            <a:r>
              <a:rPr lang="en-US" dirty="0" smtClean="0"/>
              <a:t>)</a:t>
            </a:r>
            <a:endParaRPr lang="en-US" dirty="0"/>
          </a:p>
          <a:p>
            <a:pPr lvl="1"/>
            <a:r>
              <a:rPr lang="en-US" dirty="0"/>
              <a:t>Outlines the minimum information required to report </a:t>
            </a:r>
            <a:r>
              <a:rPr lang="en-US" dirty="0" smtClean="0"/>
              <a:t>about flow </a:t>
            </a:r>
            <a:r>
              <a:rPr lang="en-US" dirty="0"/>
              <a:t>cytometry experiments</a:t>
            </a:r>
          </a:p>
          <a:p>
            <a:pPr lvl="1"/>
            <a:r>
              <a:rPr lang="en-US" dirty="0"/>
              <a:t>Represents the community consensus</a:t>
            </a:r>
          </a:p>
          <a:p>
            <a:pPr lvl="2"/>
            <a:r>
              <a:rPr lang="en-US" dirty="0"/>
              <a:t>33 coauthors from 19 institutions</a:t>
            </a:r>
          </a:p>
          <a:p>
            <a:pPr lvl="2"/>
            <a:r>
              <a:rPr lang="en-US" dirty="0"/>
              <a:t>ISAC Recommendation</a:t>
            </a:r>
          </a:p>
          <a:p>
            <a:pPr lvl="1"/>
            <a:r>
              <a:rPr lang="en-US" dirty="0"/>
              <a:t>Required/recommended by Cytometry A </a:t>
            </a:r>
            <a:r>
              <a:rPr lang="en-US" dirty="0" smtClean="0"/>
              <a:t>and Nature</a:t>
            </a:r>
            <a:endParaRPr lang="en-US" dirty="0"/>
          </a:p>
          <a:p>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4075" y="1547729"/>
            <a:ext cx="3702050" cy="3333918"/>
          </a:xfrm>
        </p:spPr>
      </p:pic>
      <p:pic>
        <p:nvPicPr>
          <p:cNvPr id="6" name="Picture 25"/>
          <p:cNvPicPr>
            <a:picLocks noChangeAspect="1"/>
          </p:cNvPicPr>
          <p:nvPr/>
        </p:nvPicPr>
        <p:blipFill rotWithShape="1">
          <a:blip r:embed="rId4"/>
          <a:srcRect l="71587" t="40748" r="11086" b="32821"/>
          <a:stretch/>
        </p:blipFill>
        <p:spPr>
          <a:xfrm>
            <a:off x="7960601" y="949985"/>
            <a:ext cx="1109498" cy="1269360"/>
          </a:xfrm>
          <a:prstGeom prst="rect">
            <a:avLst/>
          </a:prstGeom>
        </p:spPr>
      </p:pic>
    </p:spTree>
    <p:extLst>
      <p:ext uri="{BB962C8B-B14F-4D97-AF65-F5344CB8AC3E}">
        <p14:creationId xmlns:p14="http://schemas.microsoft.com/office/powerpoint/2010/main" val="383222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a:t>
            </a:r>
            <a:br>
              <a:rPr lang="en-US" dirty="0" smtClean="0"/>
            </a:br>
            <a:r>
              <a:rPr lang="en-US" dirty="0" smtClean="0"/>
              <a:t>a Primary Resource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118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Enable you to name one or more immunologically relevant data standards</a:t>
            </a:r>
          </a:p>
          <a:p>
            <a:r>
              <a:rPr lang="en-US" dirty="0" smtClean="0"/>
              <a:t>Enable you to search for immunologically relevant data repositories</a:t>
            </a:r>
          </a:p>
          <a:p>
            <a:r>
              <a:rPr lang="en-US" dirty="0" smtClean="0"/>
              <a:t>Enable you to take a(</a:t>
            </a:r>
            <a:r>
              <a:rPr lang="en-US" dirty="0" err="1" smtClean="0"/>
              <a:t>nother</a:t>
            </a:r>
            <a:r>
              <a:rPr lang="en-US" dirty="0" smtClean="0"/>
              <a:t>) step in becoming a reproducible scientist</a:t>
            </a:r>
            <a:endParaRPr lang="en-US" dirty="0"/>
          </a:p>
        </p:txBody>
      </p:sp>
    </p:spTree>
    <p:extLst>
      <p:ext uri="{BB962C8B-B14F-4D97-AF65-F5344CB8AC3E}">
        <p14:creationId xmlns:p14="http://schemas.microsoft.com/office/powerpoint/2010/main" val="10484114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a Primary Resource</a:t>
            </a:r>
            <a:endParaRPr lang="en-US" dirty="0"/>
          </a:p>
        </p:txBody>
      </p:sp>
      <p:sp>
        <p:nvSpPr>
          <p:cNvPr id="3" name="Content Placeholder 2"/>
          <p:cNvSpPr>
            <a:spLocks noGrp="1"/>
          </p:cNvSpPr>
          <p:nvPr>
            <p:ph sz="half" idx="1"/>
          </p:nvPr>
        </p:nvSpPr>
        <p:spPr/>
        <p:txBody>
          <a:bodyPr/>
          <a:lstStyle/>
          <a:p>
            <a:r>
              <a:rPr lang="en-US" dirty="0" smtClean="0"/>
              <a:t>It gets it’s own journal – from Nature Publishing Group!</a:t>
            </a:r>
          </a:p>
          <a:p>
            <a:endParaRPr lang="en-US" i="1" dirty="0" smtClean="0"/>
          </a:p>
          <a:p>
            <a:r>
              <a:rPr lang="en-US" i="1" dirty="0" smtClean="0"/>
              <a:t>Scientific Data </a:t>
            </a:r>
            <a:r>
              <a:rPr lang="en-US" dirty="0" smtClean="0"/>
              <a:t>Journal</a:t>
            </a:r>
            <a:endParaRPr lang="en-US" dirty="0"/>
          </a:p>
        </p:txBody>
      </p:sp>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4783381" y="1538288"/>
            <a:ext cx="3463437" cy="3352800"/>
          </a:xfrm>
        </p:spPr>
      </p:pic>
    </p:spTree>
    <p:extLst>
      <p:ext uri="{BB962C8B-B14F-4D97-AF65-F5344CB8AC3E}">
        <p14:creationId xmlns:p14="http://schemas.microsoft.com/office/powerpoint/2010/main" val="4851212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Everyone is Happy With Data Reuse: “Research </a:t>
            </a:r>
            <a:r>
              <a:rPr lang="en-US" dirty="0"/>
              <a:t>P</a:t>
            </a:r>
            <a:r>
              <a:rPr lang="en-US" dirty="0" smtClean="0"/>
              <a:t>arasites”</a:t>
            </a:r>
            <a:endParaRPr lang="en-US" dirty="0"/>
          </a:p>
        </p:txBody>
      </p:sp>
      <p:sp>
        <p:nvSpPr>
          <p:cNvPr id="3" name="Content Placeholder 2"/>
          <p:cNvSpPr>
            <a:spLocks noGrp="1"/>
          </p:cNvSpPr>
          <p:nvPr>
            <p:ph sz="half" idx="1"/>
          </p:nvPr>
        </p:nvSpPr>
        <p:spPr/>
        <p:txBody>
          <a:bodyPr/>
          <a:lstStyle/>
          <a:p>
            <a:r>
              <a:rPr lang="en-US" dirty="0" smtClean="0"/>
              <a:t>On January 21, 2016, the Editors of the New England Journal of Medicine published an editorial that characterized [some] scientists who re-analyzed published data sets as "</a:t>
            </a:r>
            <a:r>
              <a:rPr lang="en-US" b="1" dirty="0" smtClean="0"/>
              <a:t>research parasites</a:t>
            </a:r>
            <a:r>
              <a:rPr lang="en-US" dirty="0" smtClean="0"/>
              <a:t>"  </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57800" y="1538288"/>
            <a:ext cx="2514600" cy="3352800"/>
          </a:xfrm>
        </p:spPr>
      </p:pic>
      <p:sp>
        <p:nvSpPr>
          <p:cNvPr id="10" name="Rectangle 9"/>
          <p:cNvSpPr/>
          <p:nvPr/>
        </p:nvSpPr>
        <p:spPr>
          <a:xfrm>
            <a:off x="3571875" y="4985939"/>
            <a:ext cx="5572125" cy="276999"/>
          </a:xfrm>
          <a:prstGeom prst="rect">
            <a:avLst/>
          </a:prstGeom>
        </p:spPr>
        <p:txBody>
          <a:bodyPr wrap="square">
            <a:spAutoFit/>
          </a:bodyPr>
          <a:lstStyle/>
          <a:p>
            <a:pPr algn="r"/>
            <a:r>
              <a:rPr lang="nb-NO" sz="1200" dirty="0" err="1" smtClean="0"/>
              <a:t>Longo</a:t>
            </a:r>
            <a:r>
              <a:rPr lang="nb-NO" sz="1200" dirty="0"/>
              <a:t>, D. L. &amp; </a:t>
            </a:r>
            <a:r>
              <a:rPr lang="nb-NO" sz="1200" dirty="0" err="1"/>
              <a:t>Drazen</a:t>
            </a:r>
            <a:r>
              <a:rPr lang="nb-NO" sz="1200" dirty="0"/>
              <a:t>, J. M. Data </a:t>
            </a:r>
            <a:r>
              <a:rPr lang="nb-NO" sz="1200" dirty="0" err="1"/>
              <a:t>Sharing</a:t>
            </a:r>
            <a:r>
              <a:rPr lang="nb-NO" sz="1200" dirty="0"/>
              <a:t>. </a:t>
            </a:r>
            <a:r>
              <a:rPr lang="nb-NO" sz="1200" i="1" dirty="0"/>
              <a:t>N </a:t>
            </a:r>
            <a:r>
              <a:rPr lang="nb-NO" sz="1200" i="1" dirty="0" err="1"/>
              <a:t>Engl</a:t>
            </a:r>
            <a:r>
              <a:rPr lang="nb-NO" sz="1200" i="1" dirty="0"/>
              <a:t> J Med</a:t>
            </a:r>
            <a:r>
              <a:rPr lang="nb-NO" sz="1200" dirty="0"/>
              <a:t> </a:t>
            </a:r>
            <a:r>
              <a:rPr lang="nb-NO" sz="1200" b="1" dirty="0"/>
              <a:t>374,</a:t>
            </a:r>
            <a:r>
              <a:rPr lang="nb-NO" sz="1200" dirty="0"/>
              <a:t> 276–277 (2016).</a:t>
            </a:r>
          </a:p>
        </p:txBody>
      </p:sp>
    </p:spTree>
    <p:extLst>
      <p:ext uri="{BB962C8B-B14F-4D97-AF65-F5344CB8AC3E}">
        <p14:creationId xmlns:p14="http://schemas.microsoft.com/office/powerpoint/2010/main" val="77842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Immunological Repositories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04359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Repositories</a:t>
            </a:r>
            <a:endParaRPr lang="en-US" dirty="0"/>
          </a:p>
        </p:txBody>
      </p:sp>
      <p:sp>
        <p:nvSpPr>
          <p:cNvPr id="4" name="Text Placeholder 3"/>
          <p:cNvSpPr>
            <a:spLocks noGrp="1"/>
          </p:cNvSpPr>
          <p:nvPr>
            <p:ph type="body" idx="1"/>
          </p:nvPr>
        </p:nvSpPr>
        <p:spPr/>
        <p:txBody>
          <a:bodyPr/>
          <a:lstStyle/>
          <a:p>
            <a:r>
              <a:rPr lang="en-US" dirty="0"/>
              <a:t>Data (</a:t>
            </a:r>
            <a:r>
              <a:rPr lang="en-US" dirty="0" smtClean="0"/>
              <a:t>meta)Repositories</a:t>
            </a:r>
            <a:endParaRPr lang="en-US" dirty="0"/>
          </a:p>
        </p:txBody>
      </p:sp>
      <p:sp>
        <p:nvSpPr>
          <p:cNvPr id="3" name="Content Placeholder 2"/>
          <p:cNvSpPr>
            <a:spLocks noGrp="1"/>
          </p:cNvSpPr>
          <p:nvPr>
            <p:ph sz="half" idx="2"/>
          </p:nvPr>
        </p:nvSpPr>
        <p:spPr/>
        <p:txBody>
          <a:bodyPr>
            <a:normAutofit/>
          </a:bodyPr>
          <a:lstStyle/>
          <a:p>
            <a:r>
              <a:rPr lang="en-US" dirty="0" err="1" smtClean="0"/>
              <a:t>DataMed</a:t>
            </a:r>
            <a:endParaRPr lang="en-US" dirty="0"/>
          </a:p>
          <a:p>
            <a:pPr lvl="1"/>
            <a:r>
              <a:rPr lang="en-US" dirty="0" smtClean="0"/>
              <a:t>Data repository search engine</a:t>
            </a:r>
          </a:p>
          <a:p>
            <a:endParaRPr lang="en-US" dirty="0" smtClean="0"/>
          </a:p>
          <a:p>
            <a:r>
              <a:rPr lang="en-US" dirty="0" smtClean="0"/>
              <a:t>Nucleic Acid Research (NAR)</a:t>
            </a:r>
          </a:p>
          <a:p>
            <a:pPr lvl="1"/>
            <a:r>
              <a:rPr lang="en-US" dirty="0" smtClean="0"/>
              <a:t>Database Issues</a:t>
            </a:r>
          </a:p>
          <a:p>
            <a:pPr lvl="1"/>
            <a:r>
              <a:rPr lang="en-US" dirty="0" smtClean="0"/>
              <a:t>Website Issues</a:t>
            </a:r>
          </a:p>
        </p:txBody>
      </p:sp>
      <p:sp>
        <p:nvSpPr>
          <p:cNvPr id="5" name="Text Placeholder 4"/>
          <p:cNvSpPr>
            <a:spLocks noGrp="1"/>
          </p:cNvSpPr>
          <p:nvPr>
            <p:ph type="body" sz="quarter" idx="3"/>
          </p:nvPr>
        </p:nvSpPr>
        <p:spPr/>
        <p:txBody>
          <a:bodyPr/>
          <a:lstStyle/>
          <a:p>
            <a:r>
              <a:rPr lang="en-US" dirty="0"/>
              <a:t>Tool (</a:t>
            </a:r>
            <a:r>
              <a:rPr lang="en-US" dirty="0" smtClean="0"/>
              <a:t>meta)Repositories</a:t>
            </a:r>
            <a:endParaRPr lang="en-US" dirty="0"/>
          </a:p>
        </p:txBody>
      </p:sp>
      <p:sp>
        <p:nvSpPr>
          <p:cNvPr id="6" name="Content Placeholder 5"/>
          <p:cNvSpPr>
            <a:spLocks noGrp="1"/>
          </p:cNvSpPr>
          <p:nvPr>
            <p:ph sz="quarter" idx="4"/>
          </p:nvPr>
        </p:nvSpPr>
        <p:spPr/>
        <p:txBody>
          <a:bodyPr/>
          <a:lstStyle/>
          <a:p>
            <a:r>
              <a:rPr lang="en-US" dirty="0" err="1" smtClean="0"/>
              <a:t>OMICSTools</a:t>
            </a:r>
            <a:endParaRPr lang="en-US" dirty="0"/>
          </a:p>
          <a:p>
            <a:pPr lvl="1"/>
            <a:r>
              <a:rPr lang="en-US" dirty="0" smtClean="0"/>
              <a:t>Immunological tools</a:t>
            </a:r>
          </a:p>
          <a:p>
            <a:pPr lvl="1"/>
            <a:endParaRPr lang="en-US" dirty="0" smtClean="0"/>
          </a:p>
          <a:p>
            <a:r>
              <a:rPr lang="en-US" dirty="0" err="1" smtClean="0"/>
              <a:t>LabWorm</a:t>
            </a:r>
            <a:endParaRPr lang="en-US" dirty="0" smtClean="0"/>
          </a:p>
          <a:p>
            <a:pPr lvl="1"/>
            <a:r>
              <a:rPr lang="en-US" dirty="0" smtClean="0"/>
              <a:t>Immunological tools</a:t>
            </a:r>
            <a:endParaRPr lang="en-US" dirty="0"/>
          </a:p>
        </p:txBody>
      </p:sp>
    </p:spTree>
    <p:extLst>
      <p:ext uri="{BB962C8B-B14F-4D97-AF65-F5344CB8AC3E}">
        <p14:creationId xmlns:p14="http://schemas.microsoft.com/office/powerpoint/2010/main" val="5538074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DataMed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355" y="1538288"/>
            <a:ext cx="5449740" cy="3352800"/>
          </a:xfrm>
        </p:spPr>
      </p:pic>
      <p:sp>
        <p:nvSpPr>
          <p:cNvPr id="4" name="Rectangle 3"/>
          <p:cNvSpPr/>
          <p:nvPr/>
        </p:nvSpPr>
        <p:spPr>
          <a:xfrm>
            <a:off x="0" y="5027036"/>
            <a:ext cx="9144000" cy="276999"/>
          </a:xfrm>
          <a:prstGeom prst="rect">
            <a:avLst/>
          </a:prstGeom>
        </p:spPr>
        <p:txBody>
          <a:bodyPr wrap="square">
            <a:spAutoFit/>
          </a:bodyPr>
          <a:lstStyle/>
          <a:p>
            <a:r>
              <a:rPr lang="en-US" sz="1200" dirty="0" err="1"/>
              <a:t>Ohno</a:t>
            </a:r>
            <a:r>
              <a:rPr lang="en-US" sz="1200" dirty="0"/>
              <a:t>-Machado, L. </a:t>
            </a:r>
            <a:r>
              <a:rPr lang="en-US" sz="1200" i="1" dirty="0"/>
              <a:t>et al.</a:t>
            </a:r>
            <a:r>
              <a:rPr lang="en-US" sz="1200" dirty="0"/>
              <a:t> Finding useful data across multiple biomedical data repositories using </a:t>
            </a:r>
            <a:r>
              <a:rPr lang="en-US" sz="1200" dirty="0" err="1"/>
              <a:t>DataMed</a:t>
            </a:r>
            <a:r>
              <a:rPr lang="en-US" sz="1200" dirty="0"/>
              <a:t>. </a:t>
            </a:r>
            <a:r>
              <a:rPr lang="en-US" sz="1200" i="1" dirty="0"/>
              <a:t>Nat Genet</a:t>
            </a:r>
            <a:r>
              <a:rPr lang="en-US" sz="1200" dirty="0"/>
              <a:t> </a:t>
            </a:r>
            <a:r>
              <a:rPr lang="en-US" sz="1200" b="1" dirty="0"/>
              <a:t>49,</a:t>
            </a:r>
            <a:r>
              <a:rPr lang="en-US" sz="1200" dirty="0"/>
              <a:t> 816–819 (2017).</a:t>
            </a:r>
          </a:p>
        </p:txBody>
      </p:sp>
    </p:spTree>
    <p:extLst>
      <p:ext uri="{BB962C8B-B14F-4D97-AF65-F5344CB8AC3E}">
        <p14:creationId xmlns:p14="http://schemas.microsoft.com/office/powerpoint/2010/main" val="861780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Repositories:</a:t>
            </a:r>
            <a:br>
              <a:rPr lang="en-US" dirty="0" smtClean="0"/>
            </a:br>
            <a:r>
              <a:rPr lang="en-US" dirty="0" err="1" smtClean="0"/>
              <a:t>DataMed</a:t>
            </a:r>
            <a:endParaRPr lang="en-US" dirty="0"/>
          </a:p>
        </p:txBody>
      </p:sp>
      <p:sp>
        <p:nvSpPr>
          <p:cNvPr id="6" name="Content Placeholder 5"/>
          <p:cNvSpPr>
            <a:spLocks noGrp="1"/>
          </p:cNvSpPr>
          <p:nvPr>
            <p:ph sz="half" idx="1"/>
          </p:nvPr>
        </p:nvSpPr>
        <p:spPr/>
        <p:txBody>
          <a:bodyPr>
            <a:normAutofit/>
          </a:bodyPr>
          <a:lstStyle/>
          <a:p>
            <a:r>
              <a:rPr lang="en-US" dirty="0" smtClean="0"/>
              <a:t>“Immunology”</a:t>
            </a:r>
          </a:p>
          <a:p>
            <a:pPr lvl="1"/>
            <a:r>
              <a:rPr lang="en-US" dirty="0"/>
              <a:t>Repositories</a:t>
            </a:r>
          </a:p>
          <a:p>
            <a:pPr lvl="2"/>
            <a:r>
              <a:rPr lang="en-US" dirty="0" smtClean="0"/>
              <a:t>Dryad</a:t>
            </a:r>
            <a:r>
              <a:rPr lang="en-US" dirty="0"/>
              <a:t> (98) </a:t>
            </a:r>
          </a:p>
          <a:p>
            <a:pPr lvl="2"/>
            <a:r>
              <a:rPr lang="en-US" dirty="0" err="1" smtClean="0"/>
              <a:t>BioProject</a:t>
            </a:r>
            <a:r>
              <a:rPr lang="en-US" dirty="0"/>
              <a:t> (71) </a:t>
            </a:r>
          </a:p>
          <a:p>
            <a:pPr lvl="2"/>
            <a:r>
              <a:rPr lang="en-US" dirty="0" smtClean="0"/>
              <a:t>PDB</a:t>
            </a:r>
            <a:r>
              <a:rPr lang="en-US" dirty="0"/>
              <a:t> (67) </a:t>
            </a:r>
          </a:p>
          <a:p>
            <a:pPr lvl="2"/>
            <a:r>
              <a:rPr lang="en-US" dirty="0" err="1" smtClean="0"/>
              <a:t>ArrayExpress</a:t>
            </a:r>
            <a:r>
              <a:rPr lang="en-US" dirty="0"/>
              <a:t> (55) </a:t>
            </a:r>
          </a:p>
          <a:p>
            <a:pPr lvl="2"/>
            <a:r>
              <a:rPr lang="en-US" dirty="0" err="1" smtClean="0"/>
              <a:t>OmicsDI</a:t>
            </a:r>
            <a:r>
              <a:rPr lang="en-US" dirty="0"/>
              <a:t> (53) </a:t>
            </a:r>
          </a:p>
          <a:p>
            <a:pPr lvl="2"/>
            <a:r>
              <a:rPr lang="en-US" dirty="0" err="1" smtClean="0"/>
              <a:t>ImmPort</a:t>
            </a:r>
            <a:r>
              <a:rPr lang="en-US" dirty="0"/>
              <a:t> (45) </a:t>
            </a:r>
          </a:p>
          <a:p>
            <a:pPr lvl="2"/>
            <a:r>
              <a:rPr lang="en-US" dirty="0" smtClean="0"/>
              <a:t>RGD</a:t>
            </a:r>
            <a:r>
              <a:rPr lang="en-US" dirty="0"/>
              <a:t> (16) </a:t>
            </a:r>
            <a:endParaRPr lang="en-US" dirty="0" smtClean="0"/>
          </a:p>
          <a:p>
            <a:pPr lvl="2"/>
            <a:r>
              <a:rPr lang="en-US" dirty="0" err="1" smtClean="0"/>
              <a:t>dbGaP</a:t>
            </a:r>
            <a:r>
              <a:rPr lang="en-US" dirty="0"/>
              <a:t> (12) </a:t>
            </a:r>
          </a:p>
          <a:p>
            <a:pPr lvl="2"/>
            <a:r>
              <a:rPr lang="en-US" dirty="0" smtClean="0"/>
              <a:t>GEMMA</a:t>
            </a:r>
            <a:r>
              <a:rPr lang="en-US" dirty="0"/>
              <a:t> (4) </a:t>
            </a:r>
          </a:p>
          <a:p>
            <a:pPr lvl="2"/>
            <a:r>
              <a:rPr lang="en-US" dirty="0" err="1" smtClean="0"/>
              <a:t>ProteomeXchange</a:t>
            </a:r>
            <a:r>
              <a:rPr lang="en-US" dirty="0"/>
              <a:t> (1) </a:t>
            </a:r>
            <a:endParaRPr lang="en-US" dirty="0" smtClean="0"/>
          </a:p>
          <a:p>
            <a:pPr lvl="2"/>
            <a:r>
              <a:rPr lang="en-US" dirty="0" err="1" smtClean="0"/>
              <a:t>VectorBase</a:t>
            </a:r>
            <a:r>
              <a:rPr lang="en-US" dirty="0"/>
              <a:t> (1) </a:t>
            </a:r>
          </a:p>
          <a:p>
            <a:pPr lvl="2"/>
            <a:r>
              <a:rPr lang="en-US" dirty="0" err="1" smtClean="0"/>
              <a:t>Zenodo</a:t>
            </a:r>
            <a:r>
              <a:rPr lang="en-US" dirty="0"/>
              <a:t> (1) </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81384" y="1538288"/>
            <a:ext cx="3667432" cy="3352800"/>
          </a:xfrm>
        </p:spPr>
      </p:pic>
      <p:sp>
        <p:nvSpPr>
          <p:cNvPr id="4" name="Rectangle 3"/>
          <p:cNvSpPr/>
          <p:nvPr/>
        </p:nvSpPr>
        <p:spPr>
          <a:xfrm>
            <a:off x="0" y="5438001"/>
            <a:ext cx="9144000" cy="276999"/>
          </a:xfrm>
          <a:prstGeom prst="rect">
            <a:avLst/>
          </a:prstGeom>
        </p:spPr>
        <p:txBody>
          <a:bodyPr wrap="square">
            <a:spAutoFit/>
          </a:bodyPr>
          <a:lstStyle/>
          <a:p>
            <a:r>
              <a:rPr lang="en-US" sz="1200" dirty="0" err="1"/>
              <a:t>Ohno</a:t>
            </a:r>
            <a:r>
              <a:rPr lang="en-US" sz="1200" dirty="0"/>
              <a:t>-Machado, L. </a:t>
            </a:r>
            <a:r>
              <a:rPr lang="en-US" sz="1200" i="1" dirty="0"/>
              <a:t>et al.</a:t>
            </a:r>
            <a:r>
              <a:rPr lang="en-US" sz="1200" dirty="0"/>
              <a:t> Finding useful data across multiple biomedical data repositories using </a:t>
            </a:r>
            <a:r>
              <a:rPr lang="en-US" sz="1200" dirty="0" err="1"/>
              <a:t>DataMed</a:t>
            </a:r>
            <a:r>
              <a:rPr lang="en-US" sz="1200" dirty="0"/>
              <a:t>. </a:t>
            </a:r>
            <a:r>
              <a:rPr lang="en-US" sz="1200" i="1" dirty="0"/>
              <a:t>Nat Genet</a:t>
            </a:r>
            <a:r>
              <a:rPr lang="en-US" sz="1200" dirty="0"/>
              <a:t> </a:t>
            </a:r>
            <a:r>
              <a:rPr lang="en-US" sz="1200" b="1" dirty="0"/>
              <a:t>49,</a:t>
            </a:r>
            <a:r>
              <a:rPr lang="en-US" sz="1200" dirty="0"/>
              <a:t> 816–819 (2017).</a:t>
            </a:r>
          </a:p>
        </p:txBody>
      </p:sp>
    </p:spTree>
    <p:extLst>
      <p:ext uri="{BB962C8B-B14F-4D97-AF65-F5344CB8AC3E}">
        <p14:creationId xmlns:p14="http://schemas.microsoft.com/office/powerpoint/2010/main" val="11854284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 </a:t>
            </a:r>
            <a:r>
              <a:rPr lang="en-US" dirty="0" smtClean="0">
                <a:hlinkClick r:id="rId3"/>
              </a:rPr>
              <a:t>https</a:t>
            </a:r>
            <a:r>
              <a:rPr lang="en-US" dirty="0">
                <a:hlinkClick r:id="rId3"/>
              </a:rPr>
              <a:t>://</a:t>
            </a:r>
            <a:r>
              <a:rPr lang="en-US" dirty="0" smtClean="0">
                <a:hlinkClick r:id="rId3"/>
              </a:rPr>
              <a:t>datamed.org</a:t>
            </a:r>
          </a:p>
          <a:p>
            <a:pPr marL="342900" indent="-342900">
              <a:buFont typeface="+mj-lt"/>
              <a:buAutoNum type="arabicPeriod"/>
            </a:pPr>
            <a:r>
              <a:rPr lang="en-US" dirty="0" smtClean="0"/>
              <a:t>Search for “immunology” repositories</a:t>
            </a:r>
          </a:p>
          <a:p>
            <a:pPr marL="342900" indent="-342900">
              <a:buFont typeface="+mj-lt"/>
              <a:buAutoNum type="arabicPeriod"/>
            </a:pPr>
            <a:r>
              <a:rPr lang="en-US" dirty="0" smtClean="0"/>
              <a:t>Search for “immunology” data sets</a:t>
            </a:r>
            <a:endParaRPr lang="en-US" dirty="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a:t>
            </a:r>
          </a:p>
          <a:p>
            <a:r>
              <a:rPr lang="en-US" dirty="0" smtClean="0"/>
              <a:t>How many data sets did you find?</a:t>
            </a:r>
          </a:p>
          <a:p>
            <a:r>
              <a:rPr lang="en-US" dirty="0" smtClean="0"/>
              <a:t>What types are data sets are there?</a:t>
            </a:r>
          </a:p>
          <a:p>
            <a:r>
              <a:rPr lang="en-US" dirty="0" smtClean="0"/>
              <a:t>Name something that you would like to look at further?</a:t>
            </a:r>
          </a:p>
          <a:p>
            <a:endParaRPr lang="en-US" dirty="0"/>
          </a:p>
        </p:txBody>
      </p:sp>
    </p:spTree>
    <p:extLst>
      <p:ext uri="{BB962C8B-B14F-4D97-AF65-F5344CB8AC3E}">
        <p14:creationId xmlns:p14="http://schemas.microsoft.com/office/powerpoint/2010/main" val="1891862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Nucleic Acid Research (NAR) Database Issue</a:t>
            </a:r>
            <a:endParaRPr lang="en-US" dirty="0"/>
          </a:p>
        </p:txBody>
      </p:sp>
      <p:sp>
        <p:nvSpPr>
          <p:cNvPr id="5" name="Content Placeholder 4"/>
          <p:cNvSpPr>
            <a:spLocks noGrp="1"/>
          </p:cNvSpPr>
          <p:nvPr>
            <p:ph sz="half" idx="1"/>
          </p:nvPr>
        </p:nvSpPr>
        <p:spPr/>
        <p:txBody>
          <a:bodyPr numCol="2">
            <a:normAutofit fontScale="92500" lnSpcReduction="20000"/>
          </a:bodyPr>
          <a:lstStyle/>
          <a:p>
            <a:r>
              <a:rPr lang="en-US" dirty="0" smtClean="0"/>
              <a:t>Nucleotide Sequence Databases</a:t>
            </a:r>
          </a:p>
          <a:p>
            <a:r>
              <a:rPr lang="en-US" dirty="0" smtClean="0"/>
              <a:t>RNA sequence databases</a:t>
            </a:r>
          </a:p>
          <a:p>
            <a:r>
              <a:rPr lang="en-US" dirty="0" smtClean="0"/>
              <a:t>Protein sequence databases</a:t>
            </a:r>
          </a:p>
          <a:p>
            <a:r>
              <a:rPr lang="en-US" dirty="0" smtClean="0"/>
              <a:t>Structure Databases</a:t>
            </a:r>
          </a:p>
          <a:p>
            <a:r>
              <a:rPr lang="en-US" dirty="0" smtClean="0"/>
              <a:t>Genomics Databases (non-vertebrate)</a:t>
            </a:r>
          </a:p>
          <a:p>
            <a:r>
              <a:rPr lang="en-US" dirty="0" smtClean="0"/>
              <a:t>Metabolic and Signaling Pathways</a:t>
            </a:r>
          </a:p>
          <a:p>
            <a:r>
              <a:rPr lang="en-US" dirty="0" smtClean="0"/>
              <a:t>Human and other Vertebrate Genomes</a:t>
            </a:r>
          </a:p>
          <a:p>
            <a:r>
              <a:rPr lang="en-US" dirty="0" smtClean="0"/>
              <a:t>Human Genes and Diseases</a:t>
            </a:r>
          </a:p>
          <a:p>
            <a:r>
              <a:rPr lang="en-US" dirty="0" smtClean="0"/>
              <a:t>Microarray Data and other Gene Expression Databases</a:t>
            </a:r>
          </a:p>
          <a:p>
            <a:r>
              <a:rPr lang="en-US" dirty="0" smtClean="0"/>
              <a:t>Proteomics Resources</a:t>
            </a:r>
          </a:p>
          <a:p>
            <a:r>
              <a:rPr lang="en-US" dirty="0" smtClean="0"/>
              <a:t>Other Molecular Biology Databases</a:t>
            </a:r>
          </a:p>
          <a:p>
            <a:r>
              <a:rPr lang="en-US" dirty="0" smtClean="0"/>
              <a:t>Organelle databases</a:t>
            </a:r>
          </a:p>
          <a:p>
            <a:r>
              <a:rPr lang="en-US" dirty="0" smtClean="0"/>
              <a:t>Plant databases</a:t>
            </a:r>
          </a:p>
          <a:p>
            <a:r>
              <a:rPr lang="en-US" dirty="0" smtClean="0"/>
              <a:t>Immunological databases</a:t>
            </a:r>
          </a:p>
          <a:p>
            <a:pPr lvl="1"/>
            <a:r>
              <a:rPr lang="en-US" dirty="0" smtClean="0"/>
              <a:t>http://</a:t>
            </a:r>
            <a:r>
              <a:rPr lang="en-US" dirty="0" err="1" smtClean="0"/>
              <a:t>www.oxfordjournals.org</a:t>
            </a:r>
            <a:r>
              <a:rPr lang="en-US" dirty="0" smtClean="0"/>
              <a:t>/</a:t>
            </a:r>
            <a:r>
              <a:rPr lang="en-US" dirty="0" err="1" smtClean="0"/>
              <a:t>nar</a:t>
            </a:r>
            <a:r>
              <a:rPr lang="en-US" dirty="0" smtClean="0"/>
              <a:t>/database/c</a:t>
            </a:r>
          </a:p>
          <a:p>
            <a:r>
              <a:rPr lang="en-US" dirty="0" smtClean="0"/>
              <a:t>Cell biology</a:t>
            </a:r>
          </a:p>
          <a:p>
            <a:pPr lvl="1"/>
            <a:r>
              <a:rPr lang="en-US" dirty="0" smtClean="0"/>
              <a:t>http://</a:t>
            </a:r>
            <a:r>
              <a:rPr lang="en-US" dirty="0" err="1" smtClean="0"/>
              <a:t>www.oxfordjournals.org</a:t>
            </a:r>
            <a:r>
              <a:rPr lang="en-US" dirty="0" smtClean="0"/>
              <a:t>/</a:t>
            </a:r>
            <a:r>
              <a:rPr lang="en-US" dirty="0" err="1" smtClean="0"/>
              <a:t>nar</a:t>
            </a:r>
            <a:r>
              <a:rPr lang="en-US" dirty="0" smtClean="0"/>
              <a:t>/database/c</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13194" y="1538288"/>
            <a:ext cx="2603811" cy="3352800"/>
          </a:xfrm>
        </p:spPr>
      </p:pic>
      <p:sp>
        <p:nvSpPr>
          <p:cNvPr id="2" name="Rectangle 1"/>
          <p:cNvSpPr/>
          <p:nvPr/>
        </p:nvSpPr>
        <p:spPr>
          <a:xfrm>
            <a:off x="4572000" y="5376446"/>
            <a:ext cx="4035400" cy="338554"/>
          </a:xfrm>
          <a:prstGeom prst="rect">
            <a:avLst/>
          </a:prstGeom>
        </p:spPr>
        <p:txBody>
          <a:bodyPr wrap="none">
            <a:spAutoFit/>
          </a:bodyPr>
          <a:lstStyle/>
          <a:p>
            <a:r>
              <a:rPr lang="en-US" sz="1600" dirty="0">
                <a:solidFill>
                  <a:schemeClr val="bg1"/>
                </a:solidFill>
              </a:rPr>
              <a:t>http</a:t>
            </a:r>
            <a:r>
              <a:rPr lang="en-US" sz="1600" dirty="0" smtClean="0">
                <a:solidFill>
                  <a:schemeClr val="bg1"/>
                </a:solidFill>
              </a:rPr>
              <a:t>://</a:t>
            </a:r>
            <a:r>
              <a:rPr lang="en-US" sz="1600" dirty="0" err="1" smtClean="0">
                <a:solidFill>
                  <a:schemeClr val="bg1"/>
                </a:solidFill>
              </a:rPr>
              <a:t>www.oxfordjournals.org</a:t>
            </a:r>
            <a:r>
              <a:rPr lang="en-US" sz="1600" dirty="0" smtClean="0">
                <a:solidFill>
                  <a:schemeClr val="bg1"/>
                </a:solidFill>
              </a:rPr>
              <a:t>/</a:t>
            </a:r>
            <a:r>
              <a:rPr lang="en-US" sz="1600" dirty="0" err="1" smtClean="0">
                <a:solidFill>
                  <a:schemeClr val="bg1"/>
                </a:solidFill>
              </a:rPr>
              <a:t>nar</a:t>
            </a:r>
            <a:r>
              <a:rPr lang="en-US" sz="1600" dirty="0" smtClean="0">
                <a:solidFill>
                  <a:schemeClr val="bg1"/>
                </a:solidFill>
              </a:rPr>
              <a:t>/database/</a:t>
            </a:r>
            <a:endParaRPr lang="en-US" dirty="0">
              <a:solidFill>
                <a:schemeClr val="bg1"/>
              </a:solidFill>
            </a:endParaRPr>
          </a:p>
        </p:txBody>
      </p:sp>
    </p:spTree>
    <p:extLst>
      <p:ext uri="{BB962C8B-B14F-4D97-AF65-F5344CB8AC3E}">
        <p14:creationId xmlns:p14="http://schemas.microsoft.com/office/powerpoint/2010/main" val="89844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Nucleic Acid Research (NAR) Database Issues:</a:t>
            </a:r>
            <a:br>
              <a:rPr lang="en-US" smtClean="0"/>
            </a:br>
            <a:r>
              <a:rPr lang="en-US" smtClean="0"/>
              <a:t>Immunological Databases</a:t>
            </a:r>
            <a:endParaRPr lang="en-US" dirty="0"/>
          </a:p>
        </p:txBody>
      </p:sp>
      <p:sp>
        <p:nvSpPr>
          <p:cNvPr id="5" name="Content Placeholder 4"/>
          <p:cNvSpPr>
            <a:spLocks noGrp="1"/>
          </p:cNvSpPr>
          <p:nvPr>
            <p:ph sz="half" idx="1"/>
          </p:nvPr>
        </p:nvSpPr>
        <p:spPr/>
        <p:txBody>
          <a:bodyPr numCol="3">
            <a:normAutofit fontScale="62500" lnSpcReduction="20000"/>
          </a:bodyPr>
          <a:lstStyle/>
          <a:p>
            <a:r>
              <a:rPr lang="en-US" dirty="0" err="1" smtClean="0"/>
              <a:t>AAgAtlas</a:t>
            </a:r>
            <a:r>
              <a:rPr lang="en-US" dirty="0" smtClean="0"/>
              <a:t> </a:t>
            </a:r>
          </a:p>
          <a:p>
            <a:r>
              <a:rPr lang="en-US" dirty="0" err="1" smtClean="0"/>
              <a:t>ALPSbase</a:t>
            </a:r>
            <a:r>
              <a:rPr lang="en-US" dirty="0" smtClean="0"/>
              <a:t> </a:t>
            </a:r>
          </a:p>
          <a:p>
            <a:r>
              <a:rPr lang="en-US" dirty="0" err="1" smtClean="0"/>
              <a:t>AntigenDB</a:t>
            </a:r>
            <a:r>
              <a:rPr lang="en-US" dirty="0" smtClean="0"/>
              <a:t> </a:t>
            </a:r>
          </a:p>
          <a:p>
            <a:r>
              <a:rPr lang="en-US" dirty="0" err="1" smtClean="0"/>
              <a:t>AntiJen</a:t>
            </a:r>
            <a:r>
              <a:rPr lang="en-US" dirty="0" smtClean="0"/>
              <a:t> </a:t>
            </a:r>
          </a:p>
          <a:p>
            <a:r>
              <a:rPr lang="en-US" dirty="0" err="1" smtClean="0"/>
              <a:t>BCIpep</a:t>
            </a:r>
            <a:r>
              <a:rPr lang="en-US" dirty="0" smtClean="0"/>
              <a:t> </a:t>
            </a:r>
          </a:p>
          <a:p>
            <a:r>
              <a:rPr lang="en-US" dirty="0" err="1" smtClean="0"/>
              <a:t>bNAber</a:t>
            </a:r>
            <a:r>
              <a:rPr lang="en-US" dirty="0" smtClean="0"/>
              <a:t> </a:t>
            </a:r>
          </a:p>
          <a:p>
            <a:r>
              <a:rPr lang="en-US" dirty="0" err="1" smtClean="0"/>
              <a:t>dbMHC</a:t>
            </a:r>
            <a:r>
              <a:rPr lang="en-US" dirty="0" smtClean="0"/>
              <a:t> </a:t>
            </a:r>
          </a:p>
          <a:p>
            <a:r>
              <a:rPr lang="en-US" dirty="0" smtClean="0"/>
              <a:t>DIGIT </a:t>
            </a:r>
          </a:p>
          <a:p>
            <a:r>
              <a:rPr lang="en-US" dirty="0" smtClean="0"/>
              <a:t>Epitome </a:t>
            </a:r>
          </a:p>
          <a:p>
            <a:r>
              <a:rPr lang="en-US" dirty="0" smtClean="0"/>
              <a:t>GPX-Macrophage Expression Atlas </a:t>
            </a:r>
          </a:p>
          <a:p>
            <a:r>
              <a:rPr lang="en-US" dirty="0" err="1" smtClean="0"/>
              <a:t>HaptenDB</a:t>
            </a:r>
            <a:r>
              <a:rPr lang="en-US" dirty="0" smtClean="0"/>
              <a:t> </a:t>
            </a:r>
          </a:p>
          <a:p>
            <a:r>
              <a:rPr lang="en-US" dirty="0" smtClean="0"/>
              <a:t>HPTAA </a:t>
            </a:r>
          </a:p>
          <a:p>
            <a:r>
              <a:rPr lang="en-US" dirty="0" smtClean="0"/>
              <a:t>IEDB </a:t>
            </a:r>
          </a:p>
          <a:p>
            <a:r>
              <a:rPr lang="en-US" dirty="0" smtClean="0"/>
              <a:t>IEDB-3D </a:t>
            </a:r>
          </a:p>
          <a:p>
            <a:r>
              <a:rPr lang="en-US" dirty="0" smtClean="0"/>
              <a:t>IL2Rgbase </a:t>
            </a:r>
          </a:p>
          <a:p>
            <a:r>
              <a:rPr lang="en-US" dirty="0" smtClean="0"/>
              <a:t>IMGT </a:t>
            </a:r>
          </a:p>
          <a:p>
            <a:r>
              <a:rPr lang="en-US" dirty="0" smtClean="0"/>
              <a:t>IMGT/GENE-DB </a:t>
            </a:r>
          </a:p>
          <a:p>
            <a:r>
              <a:rPr lang="en-US" dirty="0" smtClean="0"/>
              <a:t>IMGT/HLA </a:t>
            </a:r>
          </a:p>
          <a:p>
            <a:r>
              <a:rPr lang="en-US" dirty="0" smtClean="0"/>
              <a:t>IMGT/LIGM-DB </a:t>
            </a:r>
          </a:p>
          <a:p>
            <a:r>
              <a:rPr lang="en-US" dirty="0" smtClean="0"/>
              <a:t>IMGT/</a:t>
            </a:r>
            <a:r>
              <a:rPr lang="en-US" dirty="0" err="1" smtClean="0"/>
              <a:t>mAb</a:t>
            </a:r>
            <a:r>
              <a:rPr lang="en-US" dirty="0" smtClean="0"/>
              <a:t>-DB </a:t>
            </a:r>
          </a:p>
          <a:p>
            <a:r>
              <a:rPr lang="en-US" dirty="0" err="1" smtClean="0"/>
              <a:t>ImmuNet</a:t>
            </a:r>
            <a:r>
              <a:rPr lang="en-US" dirty="0" smtClean="0"/>
              <a:t> </a:t>
            </a:r>
          </a:p>
          <a:p>
            <a:r>
              <a:rPr lang="en-US" dirty="0" err="1" smtClean="0"/>
              <a:t>InnateDB</a:t>
            </a:r>
            <a:r>
              <a:rPr lang="en-US" dirty="0" smtClean="0"/>
              <a:t> </a:t>
            </a:r>
          </a:p>
          <a:p>
            <a:r>
              <a:rPr lang="en-US" dirty="0" smtClean="0"/>
              <a:t>Interferon Stimulated Gene Database </a:t>
            </a:r>
          </a:p>
          <a:p>
            <a:r>
              <a:rPr lang="en-US" dirty="0" smtClean="0"/>
              <a:t>IPD - </a:t>
            </a:r>
            <a:r>
              <a:rPr lang="en-US" dirty="0" err="1" smtClean="0"/>
              <a:t>Immuno</a:t>
            </a:r>
            <a:r>
              <a:rPr lang="en-US" dirty="0" smtClean="0"/>
              <a:t> Polymorphism Database </a:t>
            </a:r>
          </a:p>
          <a:p>
            <a:r>
              <a:rPr lang="en-US" dirty="0" smtClean="0"/>
              <a:t>IPD-ESTDAB </a:t>
            </a:r>
          </a:p>
          <a:p>
            <a:r>
              <a:rPr lang="en-US" dirty="0" smtClean="0"/>
              <a:t>IPD-HPA - Human Platelet Antigens </a:t>
            </a:r>
          </a:p>
          <a:p>
            <a:r>
              <a:rPr lang="en-US" dirty="0" smtClean="0"/>
              <a:t>IPD-KIR - Killer-cell Immunoglobulin-like Receptors </a:t>
            </a:r>
          </a:p>
          <a:p>
            <a:r>
              <a:rPr lang="en-US" dirty="0" smtClean="0"/>
              <a:t>IPD-MHC </a:t>
            </a:r>
          </a:p>
          <a:p>
            <a:r>
              <a:rPr lang="en-US" dirty="0" smtClean="0"/>
              <a:t>MHCBN </a:t>
            </a:r>
          </a:p>
          <a:p>
            <a:r>
              <a:rPr lang="en-US" dirty="0" smtClean="0"/>
              <a:t>MHCPEP </a:t>
            </a:r>
          </a:p>
          <a:p>
            <a:r>
              <a:rPr lang="en-US" dirty="0" smtClean="0"/>
              <a:t>MPID-T2 </a:t>
            </a:r>
          </a:p>
          <a:p>
            <a:r>
              <a:rPr lang="en-US" dirty="0" smtClean="0"/>
              <a:t>MUGEN Mouse Database </a:t>
            </a:r>
          </a:p>
          <a:p>
            <a:r>
              <a:rPr lang="en-US" dirty="0" err="1" smtClean="0"/>
              <a:t>Protegen</a:t>
            </a:r>
            <a:r>
              <a:rPr lang="en-US" dirty="0" smtClean="0"/>
              <a:t> </a:t>
            </a:r>
          </a:p>
          <a:p>
            <a:r>
              <a:rPr lang="en-US" dirty="0" err="1" smtClean="0"/>
              <a:t>SAbDab</a:t>
            </a:r>
            <a:r>
              <a:rPr lang="en-US" dirty="0" smtClean="0"/>
              <a:t> </a:t>
            </a:r>
          </a:p>
          <a:p>
            <a:r>
              <a:rPr lang="en-US" dirty="0" err="1" smtClean="0"/>
              <a:t>SuperHapten</a:t>
            </a:r>
            <a:r>
              <a:rPr lang="en-US" dirty="0" smtClean="0"/>
              <a:t> </a:t>
            </a:r>
          </a:p>
          <a:p>
            <a:r>
              <a:rPr lang="en-US" dirty="0" smtClean="0"/>
              <a:t>VBASE2</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13194" y="1538288"/>
            <a:ext cx="2603811" cy="3352800"/>
          </a:xfrm>
        </p:spPr>
      </p:pic>
      <p:sp>
        <p:nvSpPr>
          <p:cNvPr id="2" name="Rectangle 1"/>
          <p:cNvSpPr/>
          <p:nvPr/>
        </p:nvSpPr>
        <p:spPr>
          <a:xfrm>
            <a:off x="4572000" y="5376446"/>
            <a:ext cx="4568366" cy="338554"/>
          </a:xfrm>
          <a:prstGeom prst="rect">
            <a:avLst/>
          </a:prstGeom>
        </p:spPr>
        <p:txBody>
          <a:bodyPr wrap="none">
            <a:spAutoFit/>
          </a:bodyPr>
          <a:lstStyle/>
          <a:p>
            <a:r>
              <a:rPr lang="en-US" sz="1600" dirty="0"/>
              <a:t>http://</a:t>
            </a:r>
            <a:r>
              <a:rPr lang="en-US" sz="1600" dirty="0" err="1"/>
              <a:t>www.oxfordjournals.org</a:t>
            </a:r>
            <a:r>
              <a:rPr lang="en-US" sz="1600" dirty="0"/>
              <a:t>/</a:t>
            </a:r>
            <a:r>
              <a:rPr lang="en-US" sz="1600" dirty="0" err="1"/>
              <a:t>nar</a:t>
            </a:r>
            <a:r>
              <a:rPr lang="en-US" sz="1600" dirty="0"/>
              <a:t>/database/cat/14</a:t>
            </a:r>
            <a:endParaRPr lang="en-US" dirty="0"/>
          </a:p>
        </p:txBody>
      </p:sp>
    </p:spTree>
    <p:extLst>
      <p:ext uri="{BB962C8B-B14F-4D97-AF65-F5344CB8AC3E}">
        <p14:creationId xmlns:p14="http://schemas.microsoft.com/office/powerpoint/2010/main" val="3296808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Later</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 </a:t>
            </a:r>
            <a:r>
              <a:rPr lang="en-US" sz="1400" dirty="0">
                <a:hlinkClick r:id="rId3"/>
              </a:rPr>
              <a:t>http://www.oxfordjournals.org/nar/database</a:t>
            </a:r>
            <a:r>
              <a:rPr lang="en-US" sz="1400" dirty="0" smtClean="0">
                <a:hlinkClick r:id="rId3"/>
              </a:rPr>
              <a:t>/</a:t>
            </a: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NAR?</a:t>
            </a:r>
          </a:p>
          <a:p>
            <a:r>
              <a:rPr lang="en-US" dirty="0" smtClean="0"/>
              <a:t>When was the last update?</a:t>
            </a:r>
          </a:p>
        </p:txBody>
      </p:sp>
    </p:spTree>
    <p:extLst>
      <p:ext uri="{BB962C8B-B14F-4D97-AF65-F5344CB8AC3E}">
        <p14:creationId xmlns:p14="http://schemas.microsoft.com/office/powerpoint/2010/main" val="1866163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numCol="1">
            <a:normAutofit/>
          </a:bodyPr>
          <a:lstStyle/>
          <a:p>
            <a:endParaRPr lang="en-US" dirty="0" smtClean="0"/>
          </a:p>
          <a:p>
            <a:endParaRPr lang="en-US" dirty="0"/>
          </a:p>
          <a:p>
            <a:r>
              <a:rPr lang="en-US" dirty="0" smtClean="0"/>
              <a:t>Immunological Data</a:t>
            </a:r>
          </a:p>
          <a:p>
            <a:endParaRPr lang="en-US" dirty="0"/>
          </a:p>
          <a:p>
            <a:pPr lvl="1"/>
            <a:r>
              <a:rPr lang="en-US" dirty="0" smtClean="0"/>
              <a:t>Standards</a:t>
            </a:r>
          </a:p>
          <a:p>
            <a:endParaRPr lang="en-US" dirty="0" smtClean="0"/>
          </a:p>
          <a:p>
            <a:pPr lvl="1"/>
            <a:r>
              <a:rPr lang="en-US" dirty="0" smtClean="0"/>
              <a:t>Repositories</a:t>
            </a:r>
            <a:endParaRPr lang="en-US" dirty="0"/>
          </a:p>
          <a:p>
            <a:endParaRPr lang="en-US" dirty="0" smtClean="0"/>
          </a:p>
        </p:txBody>
      </p:sp>
      <p:pic>
        <p:nvPicPr>
          <p:cNvPr id="5" name="Content Placeholder 4"/>
          <p:cNvPicPr>
            <a:picLocks noGrp="1" noChangeAspect="1"/>
          </p:cNvPicPr>
          <p:nvPr>
            <p:ph sz="half" idx="2"/>
          </p:nvPr>
        </p:nvPicPr>
        <p:blipFill>
          <a:blip r:embed="rId3"/>
          <a:stretch>
            <a:fillRect/>
          </a:stretch>
        </p:blipFill>
        <p:spPr>
          <a:xfrm>
            <a:off x="4664075" y="1794134"/>
            <a:ext cx="3702050" cy="2841108"/>
          </a:xfrm>
          <a:prstGeom prst="rect">
            <a:avLst/>
          </a:prstGeom>
        </p:spPr>
      </p:pic>
      <p:sp>
        <p:nvSpPr>
          <p:cNvPr id="6" name="Rectangle 5"/>
          <p:cNvSpPr/>
          <p:nvPr/>
        </p:nvSpPr>
        <p:spPr>
          <a:xfrm>
            <a:off x="0" y="5458779"/>
            <a:ext cx="9144000" cy="246221"/>
          </a:xfrm>
          <a:prstGeom prst="rect">
            <a:avLst/>
          </a:prstGeom>
        </p:spPr>
        <p:txBody>
          <a:bodyPr wrap="square">
            <a:spAutoFit/>
          </a:bodyPr>
          <a:lstStyle/>
          <a:p>
            <a:pPr algn="r"/>
            <a:r>
              <a:rPr lang="en-US" sz="1000" dirty="0" smtClean="0">
                <a:solidFill>
                  <a:schemeClr val="bg1"/>
                </a:solidFill>
                <a:latin typeface="Helvetica" charset="0"/>
              </a:rPr>
              <a:t>Image: </a:t>
            </a:r>
            <a:r>
              <a:rPr lang="en-US" sz="1000" dirty="0" err="1" smtClean="0">
                <a:solidFill>
                  <a:schemeClr val="bg1"/>
                </a:solidFill>
                <a:latin typeface="Helvetica" charset="0"/>
              </a:rPr>
              <a:t>Schultze</a:t>
            </a:r>
            <a:r>
              <a:rPr lang="en-US" sz="1000" dirty="0">
                <a:solidFill>
                  <a:schemeClr val="bg1"/>
                </a:solidFill>
                <a:latin typeface="Helvetica" charset="0"/>
              </a:rPr>
              <a:t>, J. L. Teaching ‘big data’ analysis to young immunologists. </a:t>
            </a:r>
            <a:r>
              <a:rPr lang="en-US" sz="1000" i="1" dirty="0">
                <a:solidFill>
                  <a:schemeClr val="bg1"/>
                </a:solidFill>
                <a:latin typeface="Helvetica" charset="0"/>
              </a:rPr>
              <a:t>Nature Immunology</a:t>
            </a:r>
            <a:r>
              <a:rPr lang="en-US" sz="1000" dirty="0">
                <a:solidFill>
                  <a:schemeClr val="bg1"/>
                </a:solidFill>
                <a:latin typeface="Helvetica" charset="0"/>
              </a:rPr>
              <a:t> </a:t>
            </a:r>
            <a:r>
              <a:rPr lang="en-US" sz="1000" b="1" dirty="0">
                <a:solidFill>
                  <a:schemeClr val="bg1"/>
                </a:solidFill>
                <a:latin typeface="Helvetica" charset="0"/>
              </a:rPr>
              <a:t>16,</a:t>
            </a:r>
            <a:r>
              <a:rPr lang="en-US" sz="1000" dirty="0">
                <a:solidFill>
                  <a:schemeClr val="bg1"/>
                </a:solidFill>
                <a:latin typeface="Helvetica" charset="0"/>
              </a:rPr>
              <a:t> 902–905 (2015).</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379719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Repositories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16226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Reasons to Look at These</a:t>
            </a:r>
            <a:r>
              <a:rPr lang="is-IS" smtClean="0"/>
              <a:t>…</a:t>
            </a:r>
            <a:endParaRPr lang="en-US" dirty="0"/>
          </a:p>
        </p:txBody>
      </p:sp>
      <p:sp>
        <p:nvSpPr>
          <p:cNvPr id="5" name="Content Placeholder 4"/>
          <p:cNvSpPr>
            <a:spLocks noGrp="1"/>
          </p:cNvSpPr>
          <p:nvPr>
            <p:ph idx="1"/>
          </p:nvPr>
        </p:nvSpPr>
        <p:spPr/>
        <p:txBody>
          <a:bodyPr/>
          <a:lstStyle/>
          <a:p>
            <a:r>
              <a:rPr lang="en-US" dirty="0" smtClean="0"/>
              <a:t>Make you familiar with the repositories to:</a:t>
            </a:r>
          </a:p>
          <a:p>
            <a:endParaRPr lang="en-US" dirty="0" smtClean="0"/>
          </a:p>
          <a:p>
            <a:pPr lvl="1"/>
            <a:r>
              <a:rPr lang="en-US" dirty="0" smtClean="0"/>
              <a:t>Download publically available data that you may find useful</a:t>
            </a:r>
          </a:p>
          <a:p>
            <a:pPr lvl="1"/>
            <a:endParaRPr lang="en-US" dirty="0" smtClean="0"/>
          </a:p>
          <a:p>
            <a:pPr lvl="1"/>
            <a:r>
              <a:rPr lang="en-US" dirty="0" smtClean="0"/>
              <a:t>Enhance grant application or data sharing plan</a:t>
            </a:r>
          </a:p>
          <a:p>
            <a:pPr lvl="1"/>
            <a:endParaRPr lang="en-US" dirty="0" smtClean="0"/>
          </a:p>
          <a:p>
            <a:pPr lvl="1"/>
            <a:r>
              <a:rPr lang="en-US" dirty="0" smtClean="0"/>
              <a:t>Upload you or you lab data</a:t>
            </a:r>
          </a:p>
          <a:p>
            <a:pPr lvl="2"/>
            <a:endParaRPr lang="en-US" dirty="0" smtClean="0"/>
          </a:p>
          <a:p>
            <a:pPr lvl="2"/>
            <a:r>
              <a:rPr lang="en-US" dirty="0" smtClean="0"/>
              <a:t>by choice</a:t>
            </a:r>
          </a:p>
          <a:p>
            <a:pPr lvl="1"/>
            <a:endParaRPr lang="en-US" dirty="0" smtClean="0"/>
          </a:p>
          <a:p>
            <a:pPr lvl="2"/>
            <a:r>
              <a:rPr lang="en-US" dirty="0" smtClean="0"/>
              <a:t>if required by grant or contract</a:t>
            </a:r>
            <a:endParaRPr lang="en-US" dirty="0"/>
          </a:p>
        </p:txBody>
      </p:sp>
    </p:spTree>
    <p:extLst>
      <p:ext uri="{BB962C8B-B14F-4D97-AF65-F5344CB8AC3E}">
        <p14:creationId xmlns:p14="http://schemas.microsoft.com/office/powerpoint/2010/main" val="999980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Immunology Database and Analysis Portal (ImmPort)</a:t>
            </a:r>
            <a:endParaRPr lang="en-US" dirty="0"/>
          </a:p>
        </p:txBody>
      </p:sp>
      <p:sp>
        <p:nvSpPr>
          <p:cNvPr id="3" name="Content Placeholder 2"/>
          <p:cNvSpPr>
            <a:spLocks noGrp="1"/>
          </p:cNvSpPr>
          <p:nvPr>
            <p:ph sz="half" idx="1"/>
          </p:nvPr>
        </p:nvSpPr>
        <p:spPr/>
        <p:txBody>
          <a:bodyPr/>
          <a:lstStyle/>
          <a:p>
            <a:r>
              <a:rPr lang="en-US" dirty="0" smtClean="0"/>
              <a:t>A long-term, sustainable data warehouse</a:t>
            </a:r>
          </a:p>
          <a:p>
            <a:r>
              <a:rPr lang="en-US" dirty="0"/>
              <a:t>D</a:t>
            </a:r>
            <a:r>
              <a:rPr lang="en-US" dirty="0" smtClean="0"/>
              <a:t>eveloped for the purpose of promoting re-use of immunological data </a:t>
            </a:r>
          </a:p>
          <a:p>
            <a:r>
              <a:rPr lang="en-US" smtClean="0"/>
              <a:t>Data </a:t>
            </a:r>
            <a:r>
              <a:rPr lang="en-US" dirty="0" smtClean="0"/>
              <a:t>generated by NIAID DAIT and DMID </a:t>
            </a:r>
            <a:r>
              <a:rPr lang="en-US" smtClean="0"/>
              <a:t>funded investigators</a:t>
            </a:r>
          </a:p>
          <a:p>
            <a:endParaRPr lang="en-US" dirty="0" smtClean="0"/>
          </a:p>
          <a:p>
            <a:r>
              <a:rPr lang="en-US" dirty="0" smtClean="0"/>
              <a:t>Private data and pre-release data are stored in private workspaces of investigators at the </a:t>
            </a:r>
            <a:r>
              <a:rPr lang="en-US" dirty="0" err="1" smtClean="0"/>
              <a:t>ImmPort</a:t>
            </a:r>
            <a:r>
              <a:rPr lang="en-US" dirty="0" smtClean="0"/>
              <a:t> site located at NIAID</a:t>
            </a:r>
          </a:p>
          <a:p>
            <a:pPr lvl="1"/>
            <a:r>
              <a:rPr lang="en-US" dirty="0" smtClean="0">
                <a:hlinkClick r:id="rId3"/>
              </a:rPr>
              <a:t>http://immport.niaid.nih.gov</a:t>
            </a:r>
            <a:r>
              <a:rPr lang="en-US" dirty="0" smtClean="0"/>
              <a:t>.</a:t>
            </a:r>
            <a:endParaRPr lang="en-US" dirty="0"/>
          </a:p>
        </p:txBody>
      </p:sp>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124538" y="1538288"/>
            <a:ext cx="2781124" cy="3352800"/>
          </a:xfrm>
        </p:spPr>
      </p:pic>
      <p:sp>
        <p:nvSpPr>
          <p:cNvPr id="10" name="Rectangle 9"/>
          <p:cNvSpPr/>
          <p:nvPr/>
        </p:nvSpPr>
        <p:spPr>
          <a:xfrm>
            <a:off x="0" y="5406582"/>
            <a:ext cx="2306144" cy="308418"/>
          </a:xfrm>
          <a:prstGeom prst="rect">
            <a:avLst/>
          </a:prstGeom>
        </p:spPr>
        <p:txBody>
          <a:bodyPr wrap="none">
            <a:spAutoFit/>
          </a:bodyPr>
          <a:lstStyle/>
          <a:p>
            <a:r>
              <a:rPr lang="en-US" dirty="0">
                <a:hlinkClick r:id="rId3"/>
              </a:rPr>
              <a:t>http://immport.niaid.nih.gov</a:t>
            </a:r>
            <a:endParaRPr lang="en-US" dirty="0"/>
          </a:p>
        </p:txBody>
      </p:sp>
    </p:spTree>
    <p:extLst>
      <p:ext uri="{BB962C8B-B14F-4D97-AF65-F5344CB8AC3E}">
        <p14:creationId xmlns:p14="http://schemas.microsoft.com/office/powerpoint/2010/main" val="1739192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Immunology Database and Analysis Portal (ImmPort)</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goals of the </a:t>
            </a:r>
            <a:r>
              <a:rPr lang="en-US" dirty="0" err="1" smtClean="0"/>
              <a:t>ImmPort</a:t>
            </a:r>
            <a:r>
              <a:rPr lang="en-US" dirty="0" smtClean="0"/>
              <a:t> project are to:</a:t>
            </a:r>
          </a:p>
          <a:p>
            <a:pPr lvl="1"/>
            <a:r>
              <a:rPr lang="en-US" dirty="0" smtClean="0"/>
              <a:t>Provide an open access platform for research data sharing</a:t>
            </a:r>
          </a:p>
          <a:p>
            <a:pPr lvl="1"/>
            <a:r>
              <a:rPr lang="en-US" dirty="0" smtClean="0"/>
              <a:t>Create an integrated environment that broadens the usefulness of scientific data and advances hypothesis-driven and hypothesis-generating research</a:t>
            </a:r>
          </a:p>
          <a:p>
            <a:pPr lvl="1"/>
            <a:r>
              <a:rPr lang="en-US" dirty="0" smtClean="0"/>
              <a:t>Accelerate scientific discovery while extending the value of scientific data in all areas of immunological research</a:t>
            </a:r>
          </a:p>
          <a:p>
            <a:pPr lvl="1"/>
            <a:r>
              <a:rPr lang="en-US" dirty="0" smtClean="0"/>
              <a:t>Promote rapid availability of important findings, making new discoveries available to the research community for further analysis and interpretation</a:t>
            </a:r>
          </a:p>
          <a:p>
            <a:pPr lvl="1"/>
            <a:r>
              <a:rPr lang="en-US" dirty="0" smtClean="0"/>
              <a:t>Provide analysis tools to advance research in basic and clinical immunology”</a:t>
            </a:r>
          </a:p>
          <a:p>
            <a:r>
              <a:rPr lang="en-US" dirty="0" smtClean="0"/>
              <a:t>Private data and pre-release data are stored in private workspaces of investigators at the </a:t>
            </a:r>
            <a:r>
              <a:rPr lang="en-US" dirty="0" err="1" smtClean="0"/>
              <a:t>ImmPort</a:t>
            </a:r>
            <a:r>
              <a:rPr lang="en-US" dirty="0" smtClean="0"/>
              <a:t> site located at NIAID</a:t>
            </a:r>
          </a:p>
          <a:p>
            <a:pPr lvl="1"/>
            <a:r>
              <a:rPr lang="en-US" dirty="0" smtClean="0">
                <a:hlinkClick r:id="rId3"/>
              </a:rPr>
              <a:t>http://immport.niaid.nih.gov</a:t>
            </a:r>
            <a:r>
              <a:rPr lang="en-US" dirty="0" smtClean="0"/>
              <a:t>.</a:t>
            </a:r>
            <a:endParaRPr lang="en-US" dirty="0"/>
          </a:p>
        </p:txBody>
      </p:sp>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124538" y="1538288"/>
            <a:ext cx="2781124" cy="3352800"/>
          </a:xfrm>
        </p:spPr>
      </p:pic>
      <p:sp>
        <p:nvSpPr>
          <p:cNvPr id="10" name="Rectangle 9"/>
          <p:cNvSpPr/>
          <p:nvPr/>
        </p:nvSpPr>
        <p:spPr>
          <a:xfrm>
            <a:off x="0" y="5406582"/>
            <a:ext cx="2306144" cy="308418"/>
          </a:xfrm>
          <a:prstGeom prst="rect">
            <a:avLst/>
          </a:prstGeom>
        </p:spPr>
        <p:txBody>
          <a:bodyPr wrap="none">
            <a:spAutoFit/>
          </a:bodyPr>
          <a:lstStyle/>
          <a:p>
            <a:r>
              <a:rPr lang="en-US" dirty="0">
                <a:hlinkClick r:id="rId3"/>
              </a:rPr>
              <a:t>http://immport.niaid.nih.gov</a:t>
            </a:r>
            <a:endParaRPr lang="en-US" dirty="0"/>
          </a:p>
        </p:txBody>
      </p:sp>
    </p:spTree>
    <p:extLst>
      <p:ext uri="{BB962C8B-B14F-4D97-AF65-F5344CB8AC3E}">
        <p14:creationId xmlns:p14="http://schemas.microsoft.com/office/powerpoint/2010/main" val="488323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a:t>
            </a:r>
            <a:r>
              <a:rPr lang="en-US" dirty="0" smtClean="0">
                <a:hlinkClick r:id="rId3"/>
              </a:rPr>
              <a:t>www.immport.org</a:t>
            </a:r>
            <a:endParaRPr lang="en-US" dirty="0" smtClean="0"/>
          </a:p>
          <a:p>
            <a:pPr marL="342900" indent="-342900">
              <a:buFont typeface="+mj-lt"/>
              <a:buAutoNum type="arabicPeriod"/>
            </a:pPr>
            <a:r>
              <a:rPr lang="en-US" dirty="0" smtClean="0"/>
              <a:t>Click on private data</a:t>
            </a:r>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ImmPort</a:t>
            </a:r>
            <a:r>
              <a:rPr lang="en-US" dirty="0" smtClean="0"/>
              <a:t>?</a:t>
            </a:r>
          </a:p>
          <a:p>
            <a:r>
              <a:rPr lang="en-US" dirty="0" smtClean="0"/>
              <a:t>When was the last update?</a:t>
            </a:r>
          </a:p>
          <a:p>
            <a:r>
              <a:rPr lang="en-US" dirty="0" smtClean="0"/>
              <a:t>What four activities are possible with private data?</a:t>
            </a:r>
          </a:p>
          <a:p>
            <a:r>
              <a:rPr lang="en-US" dirty="0" smtClean="0"/>
              <a:t>How many shared studies are there with “influenza” in the title?</a:t>
            </a:r>
            <a:endParaRPr lang="en-US" dirty="0"/>
          </a:p>
        </p:txBody>
      </p:sp>
    </p:spTree>
    <p:extLst>
      <p:ext uri="{BB962C8B-B14F-4D97-AF65-F5344CB8AC3E}">
        <p14:creationId xmlns:p14="http://schemas.microsoft.com/office/powerpoint/2010/main" val="1830562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www.immportgalaxy.org</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ImmPort</a:t>
            </a:r>
            <a:r>
              <a:rPr lang="en-US" dirty="0" smtClean="0"/>
              <a:t>?</a:t>
            </a:r>
          </a:p>
          <a:p>
            <a:r>
              <a:rPr lang="en-US" dirty="0" smtClean="0"/>
              <a:t>When was the last update?</a:t>
            </a:r>
          </a:p>
          <a:p>
            <a:r>
              <a:rPr lang="en-US" dirty="0" smtClean="0"/>
              <a:t>What four activities are possible with private data?</a:t>
            </a:r>
          </a:p>
          <a:p>
            <a:r>
              <a:rPr lang="en-US" dirty="0" smtClean="0"/>
              <a:t>How many shared studies are there with “influenza” in the title?</a:t>
            </a:r>
            <a:endParaRPr lang="en-US" dirty="0"/>
          </a:p>
        </p:txBody>
      </p:sp>
    </p:spTree>
    <p:extLst>
      <p:ext uri="{BB962C8B-B14F-4D97-AF65-F5344CB8AC3E}">
        <p14:creationId xmlns:p14="http://schemas.microsoft.com/office/powerpoint/2010/main" val="1916319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FlowRepository</a:t>
            </a:r>
            <a:endParaRPr lang="en-US" dirty="0"/>
          </a:p>
        </p:txBody>
      </p:sp>
      <p:sp>
        <p:nvSpPr>
          <p:cNvPr id="9" name="Content Placeholder 8"/>
          <p:cNvSpPr>
            <a:spLocks noGrp="1"/>
          </p:cNvSpPr>
          <p:nvPr>
            <p:ph sz="half" idx="1"/>
          </p:nvPr>
        </p:nvSpPr>
        <p:spPr/>
        <p:txBody>
          <a:bodyPr/>
          <a:lstStyle/>
          <a:p>
            <a:r>
              <a:rPr lang="en-US" dirty="0" smtClean="0"/>
              <a:t>A database </a:t>
            </a:r>
            <a:r>
              <a:rPr lang="en-US" dirty="0"/>
              <a:t>of flow cytometry experiments where you can query and download data collected and annotated according to the </a:t>
            </a:r>
            <a:r>
              <a:rPr lang="en-US" dirty="0" err="1"/>
              <a:t>MIFlowCyt</a:t>
            </a:r>
            <a:r>
              <a:rPr lang="en-US" dirty="0"/>
              <a:t> standard</a:t>
            </a:r>
            <a:r>
              <a:rPr lang="en-US" dirty="0" smtClean="0"/>
              <a:t>.</a:t>
            </a:r>
            <a:endParaRPr lang="en-US"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172201"/>
            <a:ext cx="3702050" cy="2084973"/>
          </a:xfrm>
        </p:spPr>
      </p:pic>
    </p:spTree>
    <p:extLst>
      <p:ext uri="{BB962C8B-B14F-4D97-AF65-F5344CB8AC3E}">
        <p14:creationId xmlns:p14="http://schemas.microsoft.com/office/powerpoint/2010/main" val="365003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flowrepository.org</a:t>
            </a:r>
            <a:endParaRPr lang="en-US" dirty="0" smtClean="0"/>
          </a:p>
          <a:p>
            <a:pPr marL="342900" indent="-342900">
              <a:buFont typeface="+mj-lt"/>
              <a:buAutoNum type="arabicPeriod"/>
            </a:pPr>
            <a:r>
              <a:rPr lang="en-US" dirty="0" smtClean="0"/>
              <a:t>Search for “</a:t>
            </a:r>
            <a:r>
              <a:rPr lang="en-US" dirty="0" err="1" smtClean="0"/>
              <a:t>flowcap</a:t>
            </a:r>
            <a:r>
              <a:rPr lang="en-US" dirty="0" smtClean="0"/>
              <a:t>” data sets</a:t>
            </a: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ImmPort</a:t>
            </a:r>
            <a:r>
              <a:rPr lang="en-US" dirty="0" smtClean="0"/>
              <a:t>?</a:t>
            </a:r>
          </a:p>
          <a:p>
            <a:r>
              <a:rPr lang="en-US" dirty="0" smtClean="0"/>
              <a:t>When was the last update?</a:t>
            </a:r>
          </a:p>
          <a:p>
            <a:r>
              <a:rPr lang="en-US" dirty="0" smtClean="0"/>
              <a:t>How many public data sets are there?</a:t>
            </a:r>
          </a:p>
          <a:p>
            <a:r>
              <a:rPr lang="en-US" dirty="0" smtClean="0"/>
              <a:t>How many “</a:t>
            </a:r>
            <a:r>
              <a:rPr lang="en-US" dirty="0" err="1" smtClean="0"/>
              <a:t>flowcap</a:t>
            </a:r>
            <a:r>
              <a:rPr lang="en-US" dirty="0" smtClean="0"/>
              <a:t>” data sets are there?</a:t>
            </a:r>
            <a:endParaRPr lang="en-US" dirty="0"/>
          </a:p>
        </p:txBody>
      </p:sp>
    </p:spTree>
    <p:extLst>
      <p:ext uri="{BB962C8B-B14F-4D97-AF65-F5344CB8AC3E}">
        <p14:creationId xmlns:p14="http://schemas.microsoft.com/office/powerpoint/2010/main" val="1603299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Immune Epitope Database (IEDB)</a:t>
            </a:r>
            <a:endParaRPr lang="en-US" dirty="0"/>
          </a:p>
        </p:txBody>
      </p:sp>
      <p:sp>
        <p:nvSpPr>
          <p:cNvPr id="3" name="Content Placeholder 2"/>
          <p:cNvSpPr>
            <a:spLocks noGrp="1"/>
          </p:cNvSpPr>
          <p:nvPr>
            <p:ph sz="half" idx="1"/>
          </p:nvPr>
        </p:nvSpPr>
        <p:spPr/>
        <p:txBody>
          <a:bodyPr/>
          <a:lstStyle/>
          <a:p>
            <a:r>
              <a:rPr lang="en-US" dirty="0" smtClean="0"/>
              <a:t>Free resource that offers easy searching of experimental data characterizing antibody and T cell epitopes studied in humans, non-human primates, and other animal species. </a:t>
            </a:r>
          </a:p>
          <a:p>
            <a:r>
              <a:rPr lang="en-US" dirty="0" smtClean="0"/>
              <a:t>Epitopes involved in infectious disease, allergy, autoimmunity, and transplant are included.</a:t>
            </a:r>
          </a:p>
          <a:p>
            <a:r>
              <a:rPr lang="en-US" dirty="0" smtClean="0"/>
              <a:t>Hosts tools to assist in the prediction and analysis of B cell and T cell epitopes.</a:t>
            </a:r>
          </a:p>
          <a:p>
            <a:r>
              <a:rPr lang="en-US" dirty="0" smtClean="0"/>
              <a:t>A free resource, funded by a contract from the NIAID</a:t>
            </a:r>
            <a:br>
              <a:rPr lang="en-US" dirty="0" smtClean="0"/>
            </a:br>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20043"/>
          <a:stretch/>
        </p:blipFill>
        <p:spPr>
          <a:xfrm>
            <a:off x="4664075" y="1949183"/>
            <a:ext cx="3702050" cy="2531009"/>
          </a:xfrm>
        </p:spPr>
      </p:pic>
      <p:sp>
        <p:nvSpPr>
          <p:cNvPr id="4" name="Rectangle 3"/>
          <p:cNvSpPr/>
          <p:nvPr/>
        </p:nvSpPr>
        <p:spPr>
          <a:xfrm>
            <a:off x="7366847" y="5406582"/>
            <a:ext cx="1777153" cy="308418"/>
          </a:xfrm>
          <a:prstGeom prst="rect">
            <a:avLst/>
          </a:prstGeom>
        </p:spPr>
        <p:txBody>
          <a:bodyPr wrap="none">
            <a:spAutoFit/>
          </a:bodyPr>
          <a:lstStyle/>
          <a:p>
            <a:r>
              <a:rPr lang="en-US" dirty="0">
                <a:hlinkClick r:id="rId3"/>
              </a:rPr>
              <a:t>http://www.iedb.org/</a:t>
            </a:r>
            <a:endParaRPr lang="en-US" dirty="0"/>
          </a:p>
        </p:txBody>
      </p:sp>
    </p:spTree>
    <p:extLst>
      <p:ext uri="{BB962C8B-B14F-4D97-AF65-F5344CB8AC3E}">
        <p14:creationId xmlns:p14="http://schemas.microsoft.com/office/powerpoint/2010/main" val="3022415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smtClean="0">
                <a:hlinkClick r:id="rId3"/>
              </a:rPr>
              <a:t>http://</a:t>
            </a:r>
            <a:r>
              <a:rPr lang="en-US" dirty="0" smtClean="0">
                <a:hlinkClick r:id="rId3"/>
              </a:rPr>
              <a:t>www.iedb.org</a:t>
            </a:r>
            <a:endParaRPr lang="en-US" dirty="0" smtClean="0"/>
          </a:p>
          <a:p>
            <a:pPr marL="342900" indent="-342900">
              <a:buFont typeface="+mj-lt"/>
              <a:buAutoNum type="arabicPeriod"/>
            </a:pPr>
            <a:r>
              <a:rPr lang="en-US" dirty="0" smtClean="0"/>
              <a:t>Search for all epitopes by the organism “influenza virus all”</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IEDB?</a:t>
            </a:r>
          </a:p>
          <a:p>
            <a:r>
              <a:rPr lang="en-US" dirty="0" smtClean="0"/>
              <a:t>When was the last update</a:t>
            </a:r>
            <a:r>
              <a:rPr lang="en-US" dirty="0" smtClean="0"/>
              <a:t>?</a:t>
            </a:r>
          </a:p>
          <a:p>
            <a:r>
              <a:rPr lang="en-US" dirty="0" smtClean="0"/>
              <a:t>How many epitopes for influenza are there total?</a:t>
            </a:r>
            <a:endParaRPr lang="en-US" dirty="0" smtClean="0"/>
          </a:p>
        </p:txBody>
      </p:sp>
    </p:spTree>
    <p:extLst>
      <p:ext uri="{BB962C8B-B14F-4D97-AF65-F5344CB8AC3E}">
        <p14:creationId xmlns:p14="http://schemas.microsoft.com/office/powerpoint/2010/main" val="111734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Immunological Data</a:t>
            </a:r>
            <a:endParaRPr lang="en-US" dirty="0"/>
          </a:p>
        </p:txBody>
      </p:sp>
      <p:pic>
        <p:nvPicPr>
          <p:cNvPr id="10" name="Content Placeholder 4"/>
          <p:cNvPicPr>
            <a:picLocks noGrp="1" noChangeAspect="1"/>
          </p:cNvPicPr>
          <p:nvPr>
            <p:ph idx="1"/>
          </p:nvPr>
        </p:nvPicPr>
        <p:blipFill>
          <a:blip r:embed="rId2"/>
          <a:stretch>
            <a:fillRect/>
          </a:stretch>
        </p:blipFill>
        <p:spPr>
          <a:xfrm>
            <a:off x="2409825" y="1538288"/>
            <a:ext cx="4368800" cy="3352800"/>
          </a:xfrm>
        </p:spPr>
      </p:pic>
      <p:sp>
        <p:nvSpPr>
          <p:cNvPr id="11" name="Rectangle 10"/>
          <p:cNvSpPr/>
          <p:nvPr/>
        </p:nvSpPr>
        <p:spPr>
          <a:xfrm>
            <a:off x="0" y="5458779"/>
            <a:ext cx="9144000" cy="246221"/>
          </a:xfrm>
          <a:prstGeom prst="rect">
            <a:avLst/>
          </a:prstGeom>
        </p:spPr>
        <p:txBody>
          <a:bodyPr wrap="square">
            <a:spAutoFit/>
          </a:bodyPr>
          <a:lstStyle/>
          <a:p>
            <a:pPr algn="r"/>
            <a:r>
              <a:rPr lang="en-US" sz="1000" dirty="0" smtClean="0">
                <a:solidFill>
                  <a:schemeClr val="bg1"/>
                </a:solidFill>
                <a:latin typeface="Helvetica" charset="0"/>
              </a:rPr>
              <a:t>Image: </a:t>
            </a:r>
            <a:r>
              <a:rPr lang="en-US" sz="1000" dirty="0" err="1" smtClean="0">
                <a:solidFill>
                  <a:schemeClr val="bg1"/>
                </a:solidFill>
                <a:latin typeface="Helvetica" charset="0"/>
              </a:rPr>
              <a:t>Schultze</a:t>
            </a:r>
            <a:r>
              <a:rPr lang="en-US" sz="1000" dirty="0">
                <a:solidFill>
                  <a:schemeClr val="bg1"/>
                </a:solidFill>
                <a:latin typeface="Helvetica" charset="0"/>
              </a:rPr>
              <a:t>, J. L. Teaching ‘big data’ analysis to young immunologists. </a:t>
            </a:r>
            <a:r>
              <a:rPr lang="en-US" sz="1000" i="1" dirty="0">
                <a:solidFill>
                  <a:schemeClr val="bg1"/>
                </a:solidFill>
                <a:latin typeface="Helvetica" charset="0"/>
              </a:rPr>
              <a:t>Nature Immunology</a:t>
            </a:r>
            <a:r>
              <a:rPr lang="en-US" sz="1000" dirty="0">
                <a:solidFill>
                  <a:schemeClr val="bg1"/>
                </a:solidFill>
                <a:latin typeface="Helvetica" charset="0"/>
              </a:rPr>
              <a:t> </a:t>
            </a:r>
            <a:r>
              <a:rPr lang="en-US" sz="1000" b="1" dirty="0">
                <a:solidFill>
                  <a:schemeClr val="bg1"/>
                </a:solidFill>
                <a:latin typeface="Helvetica" charset="0"/>
              </a:rPr>
              <a:t>16,</a:t>
            </a:r>
            <a:r>
              <a:rPr lang="en-US" sz="1000" dirty="0">
                <a:solidFill>
                  <a:schemeClr val="bg1"/>
                </a:solidFill>
                <a:latin typeface="Helvetica" charset="0"/>
              </a:rPr>
              <a:t> 902–905 (2015).</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0032348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Immunological Genome Project (</a:t>
            </a:r>
            <a:r>
              <a:rPr lang="en-US" dirty="0" err="1" smtClean="0"/>
              <a:t>ImmGen</a:t>
            </a:r>
            <a:r>
              <a:rPr lang="en-US" dirty="0" smtClean="0"/>
              <a:t>)</a:t>
            </a:r>
            <a:endParaRPr lang="en-US" dirty="0"/>
          </a:p>
        </p:txBody>
      </p:sp>
      <p:sp>
        <p:nvSpPr>
          <p:cNvPr id="5" name="Content Placeholder 4"/>
          <p:cNvSpPr>
            <a:spLocks noGrp="1"/>
          </p:cNvSpPr>
          <p:nvPr>
            <p:ph sz="half" idx="1"/>
          </p:nvPr>
        </p:nvSpPr>
        <p:spPr/>
        <p:txBody>
          <a:bodyPr/>
          <a:lstStyle/>
          <a:p>
            <a:r>
              <a:rPr lang="en-US" smtClean="0"/>
              <a:t>Goal of the project is to computationally reconstruct the gene regulatory network in immune cells</a:t>
            </a:r>
          </a:p>
          <a:p>
            <a:r>
              <a:rPr lang="en-US" smtClean="0"/>
              <a:t>A gene-expression database for all characterized immune cells in the mouse</a:t>
            </a:r>
          </a:p>
          <a:p>
            <a:r>
              <a:rPr lang="en-US" smtClean="0"/>
              <a:t>Compendium of microarray data currently include over 250 immunologically relevant cell types, from all lymphoid organs and other tissues which are monitored by immune cells</a:t>
            </a:r>
            <a:endParaRPr lang="en-US" dirty="0" smtClean="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273750"/>
            <a:ext cx="3702050" cy="1881875"/>
          </a:xfrm>
        </p:spPr>
      </p:pic>
      <p:sp>
        <p:nvSpPr>
          <p:cNvPr id="8" name="Rectangle 7"/>
          <p:cNvSpPr/>
          <p:nvPr/>
        </p:nvSpPr>
        <p:spPr>
          <a:xfrm>
            <a:off x="0" y="5460635"/>
            <a:ext cx="5230368" cy="254365"/>
          </a:xfrm>
          <a:prstGeom prst="rect">
            <a:avLst/>
          </a:prstGeom>
        </p:spPr>
        <p:txBody>
          <a:bodyPr wrap="square">
            <a:spAutoFit/>
          </a:bodyPr>
          <a:lstStyle/>
          <a:p>
            <a:r>
              <a:rPr lang="en-US" sz="1053" dirty="0"/>
              <a:t>http://</a:t>
            </a:r>
            <a:r>
              <a:rPr lang="en-US" sz="1053" dirty="0" err="1"/>
              <a:t>www.wikiwand.com</a:t>
            </a:r>
            <a:r>
              <a:rPr lang="en-US" sz="1053" dirty="0"/>
              <a:t>/</a:t>
            </a:r>
            <a:r>
              <a:rPr lang="en-US" sz="1053" dirty="0" err="1"/>
              <a:t>en</a:t>
            </a:r>
            <a:r>
              <a:rPr lang="en-US" sz="1053" dirty="0"/>
              <a:t>/</a:t>
            </a:r>
            <a:r>
              <a:rPr lang="en-US" sz="1053" dirty="0" err="1"/>
              <a:t>Immunological_Genome_Project</a:t>
            </a:r>
            <a:endParaRPr lang="en-US" sz="1053" dirty="0"/>
          </a:p>
        </p:txBody>
      </p:sp>
      <p:sp>
        <p:nvSpPr>
          <p:cNvPr id="2" name="Rectangle 1"/>
          <p:cNvSpPr/>
          <p:nvPr/>
        </p:nvSpPr>
        <p:spPr>
          <a:xfrm>
            <a:off x="7094721" y="5406616"/>
            <a:ext cx="2049279" cy="308418"/>
          </a:xfrm>
          <a:prstGeom prst="rect">
            <a:avLst/>
          </a:prstGeom>
        </p:spPr>
        <p:txBody>
          <a:bodyPr wrap="none">
            <a:spAutoFit/>
          </a:bodyPr>
          <a:lstStyle/>
          <a:p>
            <a:r>
              <a:rPr lang="en-US" dirty="0">
                <a:hlinkClick r:id="rId3"/>
              </a:rPr>
              <a:t>https://www.immgen.org</a:t>
            </a:r>
            <a:endParaRPr lang="en-US" dirty="0"/>
          </a:p>
        </p:txBody>
      </p:sp>
    </p:spTree>
    <p:extLst>
      <p:ext uri="{BB962C8B-B14F-4D97-AF65-F5344CB8AC3E}">
        <p14:creationId xmlns:p14="http://schemas.microsoft.com/office/powerpoint/2010/main" val="12096399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t>https://</a:t>
            </a:r>
            <a:r>
              <a:rPr lang="en-US" dirty="0" err="1"/>
              <a:t>www.immgen.org</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IEDB?</a:t>
            </a:r>
          </a:p>
          <a:p>
            <a:r>
              <a:rPr lang="en-US" dirty="0" smtClean="0"/>
              <a:t>When was the last update?</a:t>
            </a:r>
          </a:p>
        </p:txBody>
      </p:sp>
    </p:spTree>
    <p:extLst>
      <p:ext uri="{BB962C8B-B14F-4D97-AF65-F5344CB8AC3E}">
        <p14:creationId xmlns:p14="http://schemas.microsoft.com/office/powerpoint/2010/main" val="1328124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VDJ Server</a:t>
            </a:r>
            <a:endParaRPr lang="en-US" dirty="0"/>
          </a:p>
        </p:txBody>
      </p:sp>
      <p:sp>
        <p:nvSpPr>
          <p:cNvPr id="3" name="Content Placeholder 2"/>
          <p:cNvSpPr>
            <a:spLocks noGrp="1"/>
          </p:cNvSpPr>
          <p:nvPr>
            <p:ph sz="half" idx="1"/>
          </p:nvPr>
        </p:nvSpPr>
        <p:spPr/>
        <p:txBody>
          <a:bodyPr>
            <a:normAutofit/>
          </a:bodyPr>
          <a:lstStyle/>
          <a:p>
            <a:r>
              <a:rPr lang="en-US" dirty="0" smtClean="0"/>
              <a:t>A free, scalable resource for performing immune repertoire analysis and sharing </a:t>
            </a:r>
            <a:r>
              <a:rPr lang="en-US" dirty="0" smtClean="0"/>
              <a:t>data</a:t>
            </a:r>
            <a:endParaRPr lang="en-US" dirty="0"/>
          </a:p>
          <a:p>
            <a:endParaRPr lang="en-US" dirty="0"/>
          </a:p>
          <a:p>
            <a:r>
              <a:rPr lang="en-US" dirty="0" err="1"/>
              <a:t>VDJServer</a:t>
            </a:r>
            <a:r>
              <a:rPr lang="en-US" dirty="0"/>
              <a:t> currently provides the following analysis </a:t>
            </a:r>
            <a:r>
              <a:rPr lang="en-US" dirty="0" smtClean="0"/>
              <a:t>components</a:t>
            </a:r>
            <a:endParaRPr lang="en-US" dirty="0"/>
          </a:p>
          <a:p>
            <a:pPr lvl="1"/>
            <a:r>
              <a:rPr lang="en-US" dirty="0" smtClean="0"/>
              <a:t>Read </a:t>
            </a:r>
            <a:r>
              <a:rPr lang="en-US" dirty="0"/>
              <a:t>pre-processing, such as quality filtering and </a:t>
            </a:r>
            <a:r>
              <a:rPr lang="en-US" dirty="0" err="1"/>
              <a:t>demultiplexing</a:t>
            </a:r>
            <a:r>
              <a:rPr lang="en-US" dirty="0"/>
              <a:t>, using the </a:t>
            </a:r>
            <a:r>
              <a:rPr lang="en-US" dirty="0" err="1"/>
              <a:t>VDJPipe</a:t>
            </a:r>
            <a:r>
              <a:rPr lang="en-US" dirty="0"/>
              <a:t> and/or </a:t>
            </a:r>
            <a:r>
              <a:rPr lang="en-US" dirty="0" err="1"/>
              <a:t>pRESTO</a:t>
            </a:r>
            <a:r>
              <a:rPr lang="en-US" dirty="0"/>
              <a:t> </a:t>
            </a:r>
            <a:r>
              <a:rPr lang="en-US" dirty="0" smtClean="0"/>
              <a:t>applications</a:t>
            </a:r>
          </a:p>
          <a:p>
            <a:pPr lvl="1"/>
            <a:endParaRPr lang="en-US" dirty="0" smtClean="0"/>
          </a:p>
          <a:p>
            <a:pPr lvl="1"/>
            <a:r>
              <a:rPr lang="en-US" dirty="0" smtClean="0"/>
              <a:t>V(D)J </a:t>
            </a:r>
            <a:r>
              <a:rPr lang="en-US" dirty="0"/>
              <a:t>assignment using the </a:t>
            </a:r>
            <a:r>
              <a:rPr lang="en-US" dirty="0" err="1"/>
              <a:t>IgBlast</a:t>
            </a:r>
            <a:r>
              <a:rPr lang="en-US" dirty="0"/>
              <a:t> </a:t>
            </a:r>
            <a:r>
              <a:rPr lang="en-US" dirty="0" smtClean="0"/>
              <a:t>application</a:t>
            </a:r>
          </a:p>
          <a:p>
            <a:pPr lvl="1"/>
            <a:endParaRPr lang="en-US" dirty="0" smtClean="0"/>
          </a:p>
          <a:p>
            <a:pPr lvl="1"/>
            <a:r>
              <a:rPr lang="en-US" dirty="0" smtClean="0"/>
              <a:t>Repertoire </a:t>
            </a:r>
            <a:r>
              <a:rPr lang="en-US" dirty="0"/>
              <a:t>analysis using the </a:t>
            </a:r>
            <a:r>
              <a:rPr lang="en-US" dirty="0" err="1"/>
              <a:t>RepCalc</a:t>
            </a:r>
            <a:r>
              <a:rPr lang="en-US" dirty="0"/>
              <a:t> application </a:t>
            </a:r>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23125" y="1538288"/>
            <a:ext cx="2983950" cy="3352800"/>
          </a:xfrm>
        </p:spPr>
      </p:pic>
      <p:sp>
        <p:nvSpPr>
          <p:cNvPr id="7" name="Rectangle 6"/>
          <p:cNvSpPr/>
          <p:nvPr/>
        </p:nvSpPr>
        <p:spPr>
          <a:xfrm>
            <a:off x="5971111" y="5355212"/>
            <a:ext cx="1531188" cy="276999"/>
          </a:xfrm>
          <a:prstGeom prst="rect">
            <a:avLst/>
          </a:prstGeom>
        </p:spPr>
        <p:txBody>
          <a:bodyPr wrap="none">
            <a:spAutoFit/>
          </a:bodyPr>
          <a:lstStyle/>
          <a:p>
            <a:pPr algn="ctr"/>
            <a:r>
              <a:rPr lang="en-US" sz="1200"/>
              <a:t>https://</a:t>
            </a:r>
            <a:r>
              <a:rPr lang="en-US" sz="1200" dirty="0" err="1"/>
              <a:t>vdjserver.org</a:t>
            </a:r>
            <a:r>
              <a:rPr lang="en-US" sz="1200" dirty="0"/>
              <a:t>/</a:t>
            </a:r>
          </a:p>
        </p:txBody>
      </p:sp>
    </p:spTree>
    <p:extLst>
      <p:ext uri="{BB962C8B-B14F-4D97-AF65-F5344CB8AC3E}">
        <p14:creationId xmlns:p14="http://schemas.microsoft.com/office/powerpoint/2010/main" val="11407147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vdjserver.org</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VDJ Server?</a:t>
            </a:r>
          </a:p>
          <a:p>
            <a:r>
              <a:rPr lang="en-US" dirty="0" smtClean="0"/>
              <a:t>When was the last update?</a:t>
            </a:r>
          </a:p>
        </p:txBody>
      </p:sp>
    </p:spTree>
    <p:extLst>
      <p:ext uri="{BB962C8B-B14F-4D97-AF65-F5344CB8AC3E}">
        <p14:creationId xmlns:p14="http://schemas.microsoft.com/office/powerpoint/2010/main" val="501805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 (</a:t>
            </a:r>
            <a:r>
              <a:rPr lang="en-US" dirty="0" smtClean="0"/>
              <a:t>Software) Repositories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053609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OmicsTools</a:t>
            </a:r>
            <a:endParaRPr lang="en-US" dirty="0"/>
          </a:p>
        </p:txBody>
      </p:sp>
      <p:sp>
        <p:nvSpPr>
          <p:cNvPr id="2" name="Content Placeholder 1"/>
          <p:cNvSpPr>
            <a:spLocks noGrp="1"/>
          </p:cNvSpPr>
          <p:nvPr>
            <p:ph sz="half" idx="1"/>
          </p:nvPr>
        </p:nvSpPr>
        <p:spPr/>
        <p:txBody>
          <a:bodyPr/>
          <a:lstStyle/>
          <a:p>
            <a:r>
              <a:rPr lang="en-US" dirty="0" smtClean="0"/>
              <a:t>Find, discuss and share bioinformatics tools</a:t>
            </a:r>
          </a:p>
          <a:p>
            <a:r>
              <a:rPr lang="en-US" dirty="0" smtClean="0"/>
              <a:t>19,051 Software And Databases </a:t>
            </a:r>
          </a:p>
          <a:p>
            <a:r>
              <a:rPr lang="en-US" dirty="0" smtClean="0"/>
              <a:t>1,255 Categories</a:t>
            </a:r>
          </a:p>
          <a:p>
            <a:r>
              <a:rPr lang="en-US" dirty="0" smtClean="0"/>
              <a:t>Browse By </a:t>
            </a:r>
          </a:p>
          <a:p>
            <a:pPr lvl="1"/>
            <a:r>
              <a:rPr lang="en-US" dirty="0" err="1" smtClean="0"/>
              <a:t>Omic</a:t>
            </a:r>
            <a:r>
              <a:rPr lang="en-US" dirty="0" smtClean="0"/>
              <a:t> Technologies</a:t>
            </a:r>
          </a:p>
          <a:p>
            <a:pPr lvl="1"/>
            <a:r>
              <a:rPr lang="en-US" dirty="0" err="1" smtClean="0"/>
              <a:t>Omic</a:t>
            </a:r>
            <a:r>
              <a:rPr lang="en-US" dirty="0" smtClean="0"/>
              <a:t> Interpretation</a:t>
            </a:r>
          </a:p>
          <a:p>
            <a:pPr lvl="1"/>
            <a:r>
              <a:rPr lang="en-US" dirty="0" err="1" smtClean="0"/>
              <a:t>Omic</a:t>
            </a:r>
            <a:r>
              <a:rPr lang="en-US" dirty="0" smtClean="0"/>
              <a:t> Topics</a:t>
            </a:r>
          </a:p>
          <a:p>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5985013" y="1538288"/>
            <a:ext cx="1060173" cy="3352800"/>
          </a:xfrm>
        </p:spPr>
      </p:pic>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3709" t="19771" r="14440" b="77035"/>
          <a:stretch/>
        </p:blipFill>
        <p:spPr>
          <a:xfrm>
            <a:off x="5379376" y="4156432"/>
            <a:ext cx="2766683" cy="667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22779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OmicsTools</a:t>
            </a:r>
            <a:endParaRPr lang="en-US" dirty="0"/>
          </a:p>
        </p:txBody>
      </p:sp>
      <p:sp>
        <p:nvSpPr>
          <p:cNvPr id="2" name="Content Placeholder 1"/>
          <p:cNvSpPr>
            <a:spLocks noGrp="1"/>
          </p:cNvSpPr>
          <p:nvPr>
            <p:ph sz="half" idx="1"/>
          </p:nvPr>
        </p:nvSpPr>
        <p:spPr/>
        <p:txBody>
          <a:bodyPr/>
          <a:lstStyle/>
          <a:p>
            <a:r>
              <a:rPr lang="en-US" dirty="0" err="1" smtClean="0"/>
              <a:t>Omic</a:t>
            </a:r>
            <a:r>
              <a:rPr lang="en-US" dirty="0" smtClean="0"/>
              <a:t> Technologies</a:t>
            </a:r>
          </a:p>
          <a:p>
            <a:pPr lvl="1"/>
            <a:r>
              <a:rPr lang="en-US" dirty="0" smtClean="0"/>
              <a:t>Flow cytometry (81 tools)</a:t>
            </a:r>
          </a:p>
          <a:p>
            <a:pPr lvl="1"/>
            <a:r>
              <a:rPr lang="en-US" dirty="0" smtClean="0"/>
              <a:t>Mass cytometry (15 tools)</a:t>
            </a:r>
          </a:p>
          <a:p>
            <a:r>
              <a:rPr lang="en-US" dirty="0" err="1" smtClean="0"/>
              <a:t>Omic</a:t>
            </a:r>
            <a:r>
              <a:rPr lang="en-US" dirty="0" smtClean="0"/>
              <a:t> Interpretation</a:t>
            </a:r>
          </a:p>
          <a:p>
            <a:r>
              <a:rPr lang="en-US" dirty="0" err="1" smtClean="0"/>
              <a:t>Omic</a:t>
            </a:r>
            <a:r>
              <a:rPr lang="en-US" dirty="0" smtClean="0"/>
              <a:t> Topics</a:t>
            </a:r>
          </a:p>
          <a:p>
            <a:pPr lvl="1"/>
            <a:r>
              <a:rPr lang="en-US" dirty="0" smtClean="0"/>
              <a:t>Immunology</a:t>
            </a:r>
          </a:p>
          <a:p>
            <a:pPr lvl="2"/>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58607"/>
          <a:stretch/>
        </p:blipFill>
        <p:spPr>
          <a:xfrm>
            <a:off x="5234480" y="1538288"/>
            <a:ext cx="2561239" cy="3352800"/>
          </a:xfrm>
        </p:spPr>
      </p:pic>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3709" t="19771" r="14440" b="77035"/>
          <a:stretch/>
        </p:blipFill>
        <p:spPr>
          <a:xfrm>
            <a:off x="5131757" y="4313755"/>
            <a:ext cx="2766683" cy="667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38430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omictools.com</a:t>
            </a:r>
            <a:endParaRPr lang="en-US" dirty="0" smtClean="0"/>
          </a:p>
          <a:p>
            <a:pPr marL="342900" indent="-342900">
              <a:buFont typeface="+mj-lt"/>
              <a:buAutoNum type="arabicPeriod"/>
            </a:pPr>
            <a:r>
              <a:rPr lang="en-US" dirty="0" smtClean="0"/>
              <a:t>Search for “</a:t>
            </a:r>
            <a:r>
              <a:rPr lang="en-US" dirty="0" err="1" smtClean="0"/>
              <a:t>rnaseq</a:t>
            </a:r>
            <a:r>
              <a:rPr lang="en-US" dirty="0" smtClean="0"/>
              <a:t>”</a:t>
            </a:r>
          </a:p>
          <a:p>
            <a:pPr marL="342900" indent="-342900">
              <a:buFont typeface="+mj-lt"/>
              <a:buAutoNum type="arabicPeriod"/>
            </a:pPr>
            <a:r>
              <a:rPr lang="en-US" dirty="0" smtClean="0"/>
              <a:t>Search for “flow”</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OmicsTools</a:t>
            </a:r>
            <a:r>
              <a:rPr lang="en-US" dirty="0" smtClean="0"/>
              <a:t>?</a:t>
            </a:r>
            <a:endParaRPr lang="en-US" dirty="0" smtClean="0"/>
          </a:p>
          <a:p>
            <a:r>
              <a:rPr lang="en-US" dirty="0" smtClean="0"/>
              <a:t>When was the last update</a:t>
            </a:r>
            <a:r>
              <a:rPr lang="en-US" dirty="0" smtClean="0"/>
              <a:t>?</a:t>
            </a:r>
          </a:p>
          <a:p>
            <a:r>
              <a:rPr lang="en-US" dirty="0" smtClean="0"/>
              <a:t>How many “</a:t>
            </a:r>
            <a:r>
              <a:rPr lang="en-US" dirty="0" err="1" smtClean="0"/>
              <a:t>rnaseq</a:t>
            </a:r>
            <a:r>
              <a:rPr lang="en-US" dirty="0" smtClean="0"/>
              <a:t>” resources are found?</a:t>
            </a:r>
          </a:p>
          <a:p>
            <a:r>
              <a:rPr lang="en-US" dirty="0" smtClean="0"/>
              <a:t>How many ”flow” resources are found?</a:t>
            </a:r>
            <a:endParaRPr lang="en-US" dirty="0" smtClean="0"/>
          </a:p>
        </p:txBody>
      </p:sp>
    </p:spTree>
    <p:extLst>
      <p:ext uri="{BB962C8B-B14F-4D97-AF65-F5344CB8AC3E}">
        <p14:creationId xmlns:p14="http://schemas.microsoft.com/office/powerpoint/2010/main" val="1903002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Labworm</a:t>
            </a:r>
            <a:endParaRPr lang="en-US" dirty="0"/>
          </a:p>
        </p:txBody>
      </p:sp>
      <p:sp>
        <p:nvSpPr>
          <p:cNvPr id="2" name="Content Placeholder 1"/>
          <p:cNvSpPr>
            <a:spLocks noGrp="1"/>
          </p:cNvSpPr>
          <p:nvPr>
            <p:ph sz="half" idx="1"/>
          </p:nvPr>
        </p:nvSpPr>
        <p:spPr/>
        <p:txBody>
          <a:bodyPr>
            <a:normAutofit fontScale="92500" lnSpcReduction="20000"/>
          </a:bodyPr>
          <a:lstStyle/>
          <a:p>
            <a:r>
              <a:rPr lang="en-US" smtClean="0"/>
              <a:t>Search and discover the best online tools to assist you in your research</a:t>
            </a:r>
          </a:p>
          <a:p>
            <a:pPr lvl="1"/>
            <a:r>
              <a:rPr lang="en-US" smtClean="0"/>
              <a:t>The scientist's toolbox</a:t>
            </a:r>
          </a:p>
          <a:p>
            <a:pPr lvl="2"/>
            <a:r>
              <a:rPr lang="en-US" smtClean="0"/>
              <a:t>Research &amp; productivity</a:t>
            </a:r>
          </a:p>
          <a:p>
            <a:pPr lvl="2"/>
            <a:r>
              <a:rPr lang="en-US" smtClean="0"/>
              <a:t>Get help for bench work</a:t>
            </a:r>
          </a:p>
          <a:p>
            <a:pPr lvl="2"/>
            <a:r>
              <a:rPr lang="en-US" smtClean="0"/>
              <a:t>Read and write science</a:t>
            </a:r>
          </a:p>
          <a:p>
            <a:pPr lvl="2"/>
            <a:r>
              <a:rPr lang="en-US" smtClean="0"/>
              <a:t>Search materials and services</a:t>
            </a:r>
          </a:p>
          <a:p>
            <a:pPr lvl="2"/>
            <a:r>
              <a:rPr lang="en-US" smtClean="0"/>
              <a:t>The developer's toolbox</a:t>
            </a:r>
          </a:p>
          <a:p>
            <a:pPr lvl="2"/>
            <a:r>
              <a:rPr lang="en-US" smtClean="0"/>
              <a:t>Be a part of the community</a:t>
            </a:r>
          </a:p>
          <a:p>
            <a:pPr lvl="1"/>
            <a:r>
              <a:rPr lang="en-US" smtClean="0"/>
              <a:t>Databases &amp; Bioinformatic tools</a:t>
            </a:r>
          </a:p>
          <a:p>
            <a:pPr lvl="2"/>
            <a:r>
              <a:rPr lang="en-US" smtClean="0"/>
              <a:t>Data &amp; Tools by research field</a:t>
            </a:r>
          </a:p>
          <a:p>
            <a:pPr lvl="2"/>
            <a:r>
              <a:rPr lang="en-US" smtClean="0"/>
              <a:t>Data &amp; Tools by model organism</a:t>
            </a:r>
          </a:p>
          <a:p>
            <a:pPr lvl="2"/>
            <a:r>
              <a:rPr lang="en-US" smtClean="0"/>
              <a:t>Health &amp; Disease related data</a:t>
            </a:r>
          </a:p>
          <a:p>
            <a:pPr lvl="2"/>
            <a:r>
              <a:rPr lang="en-US" smtClean="0"/>
              <a:t>Genomics &amp; Transcriptomics</a:t>
            </a:r>
          </a:p>
          <a:p>
            <a:pPr lvl="2"/>
            <a:r>
              <a:rPr lang="en-US" smtClean="0"/>
              <a:t>RNA &amp; DNA</a:t>
            </a:r>
          </a:p>
          <a:p>
            <a:pPr lvl="2"/>
            <a:r>
              <a:rPr lang="en-US" smtClean="0"/>
              <a:t>Proteomics &amp; Metabolomics</a:t>
            </a:r>
          </a:p>
          <a:p>
            <a:pPr lvl="2"/>
            <a:r>
              <a:rPr lang="en-US" smtClean="0"/>
              <a:t>Protein &amp; Peptide</a:t>
            </a:r>
          </a:p>
          <a:p>
            <a:pPr lvl="2"/>
            <a:r>
              <a:rPr lang="en-US" smtClean="0"/>
              <a:t>Text mining &amp; Statistics</a:t>
            </a:r>
            <a:endParaRPr lang="en-US" dirty="0" smtClean="0"/>
          </a:p>
        </p:txBody>
      </p:sp>
      <p:pic>
        <p:nvPicPr>
          <p:cNvPr id="9"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68046"/>
          <a:stretch/>
        </p:blipFill>
        <p:spPr>
          <a:xfrm>
            <a:off x="5165572" y="1538288"/>
            <a:ext cx="2699056" cy="3352800"/>
          </a:xfrm>
        </p:spPr>
      </p:pic>
    </p:spTree>
    <p:extLst>
      <p:ext uri="{BB962C8B-B14F-4D97-AF65-F5344CB8AC3E}">
        <p14:creationId xmlns:p14="http://schemas.microsoft.com/office/powerpoint/2010/main" val="7310563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Labworm</a:t>
            </a:r>
            <a:r>
              <a:rPr lang="en-US" dirty="0" smtClean="0"/>
              <a:t> - Immunology</a:t>
            </a:r>
            <a:endParaRPr lang="en-US" dirty="0"/>
          </a:p>
        </p:txBody>
      </p:sp>
      <p:sp>
        <p:nvSpPr>
          <p:cNvPr id="2" name="Content Placeholder 1"/>
          <p:cNvSpPr>
            <a:spLocks noGrp="1"/>
          </p:cNvSpPr>
          <p:nvPr>
            <p:ph sz="half" idx="1"/>
          </p:nvPr>
        </p:nvSpPr>
        <p:spPr/>
        <p:txBody>
          <a:bodyPr/>
          <a:lstStyle/>
          <a:p>
            <a:r>
              <a:rPr lang="en-US" smtClean="0"/>
              <a:t>Collections</a:t>
            </a:r>
          </a:p>
          <a:p>
            <a:pPr lvl="1"/>
            <a:r>
              <a:rPr lang="en-US" smtClean="0"/>
              <a:t>Immunological Tools</a:t>
            </a:r>
          </a:p>
          <a:p>
            <a:pPr lvl="2"/>
            <a:r>
              <a:rPr lang="en-US" smtClean="0"/>
              <a:t>Margaret Jordan	</a:t>
            </a:r>
          </a:p>
          <a:p>
            <a:pPr lvl="1"/>
            <a:r>
              <a:rPr lang="en-US" smtClean="0"/>
              <a:t>Tools</a:t>
            </a:r>
          </a:p>
          <a:p>
            <a:pPr lvl="2"/>
            <a:r>
              <a:rPr lang="en-US" smtClean="0"/>
              <a:t>IMGT</a:t>
            </a:r>
          </a:p>
          <a:p>
            <a:pPr lvl="2"/>
            <a:r>
              <a:rPr lang="en-US" smtClean="0"/>
              <a:t>IMGT/HLA</a:t>
            </a:r>
          </a:p>
          <a:p>
            <a:pPr lvl="2"/>
            <a:r>
              <a:rPr lang="en-US" smtClean="0"/>
              <a:t>Immgene</a:t>
            </a:r>
          </a:p>
          <a:p>
            <a:pPr lvl="2"/>
            <a:r>
              <a:rPr lang="en-US" smtClean="0"/>
              <a:t>Immune Epitope Database	</a:t>
            </a:r>
          </a:p>
          <a:p>
            <a:pPr lvl="2"/>
            <a:r>
              <a:rPr lang="en-US" smtClean="0"/>
              <a:t>Kabat Database</a:t>
            </a:r>
          </a:p>
          <a:p>
            <a:pPr lvl="2"/>
            <a:r>
              <a:rPr lang="en-US" smtClean="0"/>
              <a:t>Immuno Polymorphism Database	</a:t>
            </a:r>
          </a:p>
          <a:p>
            <a:pPr lvl="2"/>
            <a:r>
              <a:rPr lang="en-US" smtClean="0"/>
              <a:t>InnateDB</a:t>
            </a:r>
          </a:p>
          <a:p>
            <a:pPr lvl="2"/>
            <a:r>
              <a:rPr lang="en-US" smtClean="0"/>
              <a:t>Bcepred</a:t>
            </a:r>
          </a:p>
          <a:p>
            <a:pPr lvl="2"/>
            <a:r>
              <a:rPr lang="en-US" smtClean="0"/>
              <a:t>INTERFEROME</a:t>
            </a:r>
          </a:p>
          <a:p>
            <a:pPr lvl="2"/>
            <a:r>
              <a:rPr lang="en-US" smtClean="0"/>
              <a:t>ABCpred</a:t>
            </a:r>
          </a:p>
          <a:p>
            <a:pPr lvl="2"/>
            <a:r>
              <a:rPr lang="en-US" smtClean="0"/>
              <a:t>Antigenic</a:t>
            </a:r>
            <a:endParaRPr lang="en-US" dirty="0" smtClean="0"/>
          </a:p>
        </p:txBody>
      </p:sp>
      <p:pic>
        <p:nvPicPr>
          <p:cNvPr id="9" name="Content Placeholder 5"/>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6083872" y="1538288"/>
            <a:ext cx="862456" cy="3352800"/>
          </a:xfrm>
        </p:spPr>
      </p:pic>
      <p:sp>
        <p:nvSpPr>
          <p:cNvPr id="3" name="Rectangle 2"/>
          <p:cNvSpPr/>
          <p:nvPr/>
        </p:nvSpPr>
        <p:spPr>
          <a:xfrm>
            <a:off x="22768" y="5450213"/>
            <a:ext cx="4572000" cy="246221"/>
          </a:xfrm>
          <a:prstGeom prst="rect">
            <a:avLst/>
          </a:prstGeom>
        </p:spPr>
        <p:txBody>
          <a:bodyPr>
            <a:spAutoFit/>
          </a:bodyPr>
          <a:lstStyle/>
          <a:p>
            <a:r>
              <a:rPr lang="en-US" sz="1000" dirty="0"/>
              <a:t>https://</a:t>
            </a:r>
            <a:r>
              <a:rPr lang="en-US" sz="1000" dirty="0" err="1"/>
              <a:t>labworm.com</a:t>
            </a:r>
            <a:r>
              <a:rPr lang="en-US" sz="1000" dirty="0"/>
              <a:t>/collection/</a:t>
            </a:r>
            <a:r>
              <a:rPr lang="en-US" sz="1000" dirty="0" err="1"/>
              <a:t>Margaret.Jordan</a:t>
            </a:r>
            <a:r>
              <a:rPr lang="en-US" sz="1000" dirty="0"/>
              <a:t>/immunological-tools</a:t>
            </a:r>
          </a:p>
        </p:txBody>
      </p:sp>
      <p:pic>
        <p:nvPicPr>
          <p:cNvPr id="6" name="Content Placeholder 5"/>
          <p:cNvPicPr>
            <a:picLocks noChangeAspect="1"/>
          </p:cNvPicPr>
          <p:nvPr/>
        </p:nvPicPr>
        <p:blipFill rotWithShape="1">
          <a:blip r:embed="rId3">
            <a:extLst>
              <a:ext uri="{28A0092B-C50C-407E-A947-70E740481C1C}">
                <a14:useLocalDpi xmlns:a14="http://schemas.microsoft.com/office/drawing/2010/main" val="0"/>
              </a:ext>
            </a:extLst>
          </a:blip>
          <a:srcRect b="68046"/>
          <a:stretch/>
        </p:blipFill>
        <p:spPr>
          <a:xfrm>
            <a:off x="5165572" y="1538288"/>
            <a:ext cx="2699056" cy="3352800"/>
          </a:xfrm>
          <a:prstGeom prst="rect">
            <a:avLst/>
          </a:prstGeom>
        </p:spPr>
      </p:pic>
    </p:spTree>
    <p:extLst>
      <p:ext uri="{BB962C8B-B14F-4D97-AF65-F5344CB8AC3E}">
        <p14:creationId xmlns:p14="http://schemas.microsoft.com/office/powerpoint/2010/main" val="610463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Growth in Data and Databases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013" t="30700" r="11031" b="11724"/>
          <a:stretch/>
        </p:blipFill>
        <p:spPr>
          <a:xfrm>
            <a:off x="1114610" y="1544466"/>
            <a:ext cx="6960500" cy="3713334"/>
          </a:xfrm>
        </p:spPr>
      </p:pic>
    </p:spTree>
    <p:extLst>
      <p:ext uri="{BB962C8B-B14F-4D97-AF65-F5344CB8AC3E}">
        <p14:creationId xmlns:p14="http://schemas.microsoft.com/office/powerpoint/2010/main" val="21468827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labworm.com</a:t>
            </a:r>
            <a:endParaRPr lang="en-US" dirty="0" smtClean="0"/>
          </a:p>
          <a:p>
            <a:pPr marL="342900" indent="-342900">
              <a:buFont typeface="+mj-lt"/>
              <a:buAutoNum type="arabicPeriod"/>
            </a:pPr>
            <a:r>
              <a:rPr lang="en-US" dirty="0" smtClean="0"/>
              <a:t>Search for “immune” resources</a:t>
            </a:r>
          </a:p>
          <a:p>
            <a:pPr marL="342900" indent="-342900">
              <a:buFont typeface="+mj-lt"/>
              <a:buAutoNum type="arabicPeriod"/>
            </a:pP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LabWorm</a:t>
            </a:r>
            <a:r>
              <a:rPr lang="en-US" dirty="0" smtClean="0"/>
              <a:t>?</a:t>
            </a:r>
          </a:p>
          <a:p>
            <a:r>
              <a:rPr lang="en-US" dirty="0" smtClean="0"/>
              <a:t>When was the last update</a:t>
            </a:r>
            <a:r>
              <a:rPr lang="en-US" dirty="0" smtClean="0"/>
              <a:t>?</a:t>
            </a:r>
          </a:p>
          <a:p>
            <a:r>
              <a:rPr lang="en-US" dirty="0" smtClean="0"/>
              <a:t>How many “immune” resources are there?</a:t>
            </a:r>
            <a:endParaRPr lang="en-US" dirty="0" smtClean="0"/>
          </a:p>
        </p:txBody>
      </p:sp>
    </p:spTree>
    <p:extLst>
      <p:ext uri="{BB962C8B-B14F-4D97-AF65-F5344CB8AC3E}">
        <p14:creationId xmlns:p14="http://schemas.microsoft.com/office/powerpoint/2010/main" val="725246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5" name="Content Placeholder 4"/>
          <p:cNvSpPr>
            <a:spLocks noGrp="1"/>
          </p:cNvSpPr>
          <p:nvPr>
            <p:ph sz="half" idx="1"/>
          </p:nvPr>
        </p:nvSpPr>
        <p:spPr/>
        <p:txBody>
          <a:bodyPr/>
          <a:lstStyle/>
          <a:p>
            <a:r>
              <a:rPr lang="en-US" dirty="0"/>
              <a:t>GitHub is a development platform inspired by the way you work. From </a:t>
            </a:r>
            <a:r>
              <a:rPr lang="en-US" dirty="0">
                <a:hlinkClick r:id="rId2"/>
              </a:rPr>
              <a:t>open source</a:t>
            </a:r>
            <a:r>
              <a:rPr lang="en-US" dirty="0"/>
              <a:t> to </a:t>
            </a:r>
            <a:r>
              <a:rPr lang="en-US" dirty="0">
                <a:hlinkClick r:id="rId3"/>
              </a:rPr>
              <a:t>business</a:t>
            </a:r>
            <a:r>
              <a:rPr lang="en-US" dirty="0"/>
              <a:t>, you </a:t>
            </a:r>
            <a:r>
              <a:rPr lang="en-US" dirty="0" smtClean="0"/>
              <a:t>can</a:t>
            </a:r>
            <a:r>
              <a:rPr lang="is-IS" dirty="0" smtClean="0"/>
              <a:t>…</a:t>
            </a:r>
            <a:endParaRPr lang="en-US" dirty="0" smtClean="0"/>
          </a:p>
          <a:p>
            <a:r>
              <a:rPr lang="en-US" dirty="0" smtClean="0"/>
              <a:t>host </a:t>
            </a:r>
            <a:r>
              <a:rPr lang="en-US" dirty="0"/>
              <a:t>and review </a:t>
            </a:r>
            <a:r>
              <a:rPr lang="en-US" dirty="0" smtClean="0"/>
              <a:t>code</a:t>
            </a:r>
          </a:p>
          <a:p>
            <a:r>
              <a:rPr lang="en-US" dirty="0" smtClean="0"/>
              <a:t>manage projects</a:t>
            </a:r>
          </a:p>
          <a:p>
            <a:r>
              <a:rPr lang="en-US" dirty="0" smtClean="0"/>
              <a:t>build </a:t>
            </a:r>
            <a:r>
              <a:rPr lang="en-US" dirty="0"/>
              <a:t>software alongside millions of other developers.</a:t>
            </a:r>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04135" y="1538288"/>
            <a:ext cx="3621929" cy="3352800"/>
          </a:xfrm>
        </p:spPr>
      </p:pic>
    </p:spTree>
    <p:extLst>
      <p:ext uri="{BB962C8B-B14F-4D97-AF65-F5344CB8AC3E}">
        <p14:creationId xmlns:p14="http://schemas.microsoft.com/office/powerpoint/2010/main" val="160358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github.com</a:t>
            </a:r>
            <a:endParaRPr lang="en-US" dirty="0" smtClean="0"/>
          </a:p>
          <a:p>
            <a:pPr marL="342900" indent="-342900">
              <a:buFont typeface="+mj-lt"/>
              <a:buAutoNum type="arabicPeriod"/>
            </a:pPr>
            <a:r>
              <a:rPr lang="en-US" dirty="0" smtClean="0"/>
              <a:t>Search for “flow cytometry” resources</a:t>
            </a:r>
          </a:p>
          <a:p>
            <a:pPr marL="342900" indent="-342900">
              <a:buFont typeface="+mj-lt"/>
              <a:buAutoNum type="arabicPeriod"/>
            </a:pPr>
            <a:r>
              <a:rPr lang="en-US" dirty="0" smtClean="0"/>
              <a:t>Select “R” resources only</a:t>
            </a:r>
          </a:p>
          <a:p>
            <a:pPr marL="342900" indent="-342900">
              <a:buFont typeface="+mj-lt"/>
              <a:buAutoNum type="arabicPeriod"/>
            </a:pP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LabWorm</a:t>
            </a:r>
            <a:r>
              <a:rPr lang="en-US" dirty="0" smtClean="0"/>
              <a:t>?</a:t>
            </a:r>
          </a:p>
          <a:p>
            <a:r>
              <a:rPr lang="en-US" dirty="0" smtClean="0"/>
              <a:t>When was the last update</a:t>
            </a:r>
            <a:r>
              <a:rPr lang="en-US" dirty="0" smtClean="0"/>
              <a:t>?</a:t>
            </a:r>
          </a:p>
          <a:p>
            <a:r>
              <a:rPr lang="en-US" dirty="0" smtClean="0"/>
              <a:t>How many “</a:t>
            </a:r>
            <a:r>
              <a:rPr lang="en-US" dirty="0"/>
              <a:t>flow cytometry</a:t>
            </a:r>
            <a:r>
              <a:rPr lang="en-US" dirty="0" smtClean="0"/>
              <a:t>” resources are there?</a:t>
            </a:r>
          </a:p>
          <a:p>
            <a:r>
              <a:rPr lang="en-US" dirty="0" smtClean="0"/>
              <a:t>How many are “R” resources?</a:t>
            </a:r>
            <a:endParaRPr lang="en-US" dirty="0" smtClean="0"/>
          </a:p>
        </p:txBody>
      </p:sp>
    </p:spTree>
    <p:extLst>
      <p:ext uri="{BB962C8B-B14F-4D97-AF65-F5344CB8AC3E}">
        <p14:creationId xmlns:p14="http://schemas.microsoft.com/office/powerpoint/2010/main" val="49835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Bioconductor</a:t>
            </a:r>
            <a:endParaRPr lang="en-US" dirty="0"/>
          </a:p>
        </p:txBody>
      </p:sp>
      <p:sp>
        <p:nvSpPr>
          <p:cNvPr id="5" name="Content Placeholder 4"/>
          <p:cNvSpPr>
            <a:spLocks noGrp="1"/>
          </p:cNvSpPr>
          <p:nvPr>
            <p:ph sz="half" idx="1"/>
          </p:nvPr>
        </p:nvSpPr>
        <p:spPr/>
        <p:txBody>
          <a:bodyPr>
            <a:normAutofit/>
          </a:bodyPr>
          <a:lstStyle/>
          <a:p>
            <a:r>
              <a:rPr lang="en-US" dirty="0"/>
              <a:t>Bioconductor provides tools for the analysis and comprehension of high-throughput genomic data. </a:t>
            </a:r>
            <a:endParaRPr lang="en-US" dirty="0" smtClean="0"/>
          </a:p>
          <a:p>
            <a:r>
              <a:rPr lang="en-US" dirty="0" smtClean="0"/>
              <a:t>Bioconductor </a:t>
            </a:r>
            <a:r>
              <a:rPr lang="en-US" dirty="0"/>
              <a:t>uses the R statistical programming language, and is open source and open development. </a:t>
            </a:r>
            <a:endParaRPr lang="en-US" dirty="0" smtClean="0"/>
          </a:p>
          <a:p>
            <a:r>
              <a:rPr lang="en-US" dirty="0" smtClean="0"/>
              <a:t>It </a:t>
            </a:r>
            <a:r>
              <a:rPr lang="en-US" dirty="0"/>
              <a:t>has two releases each year, </a:t>
            </a:r>
            <a:r>
              <a:rPr lang="en-US" dirty="0">
                <a:hlinkClick r:id="rId2"/>
              </a:rPr>
              <a:t>1383 software packages</a:t>
            </a:r>
            <a:r>
              <a:rPr lang="en-US" dirty="0"/>
              <a:t>, and an active user community</a:t>
            </a:r>
            <a:r>
              <a:rPr lang="en-US" dirty="0" smtClean="0"/>
              <a:t>.</a:t>
            </a:r>
            <a:r>
              <a:rPr lang="en-US" dirty="0"/>
              <a:t/>
            </a:r>
            <a:br>
              <a:rPr lang="en-US" dirty="0"/>
            </a:b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51618" y="1538288"/>
            <a:ext cx="3126963" cy="3352800"/>
          </a:xfrm>
        </p:spPr>
      </p:pic>
    </p:spTree>
    <p:extLst>
      <p:ext uri="{BB962C8B-B14F-4D97-AF65-F5344CB8AC3E}">
        <p14:creationId xmlns:p14="http://schemas.microsoft.com/office/powerpoint/2010/main" val="217848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t>https://</a:t>
            </a:r>
            <a:r>
              <a:rPr lang="en-US" dirty="0" err="1"/>
              <a:t>www.bioconductor.org</a:t>
            </a:r>
            <a:r>
              <a:rPr lang="en-US" dirty="0"/>
              <a:t> </a:t>
            </a:r>
            <a:endParaRPr lang="en-US" dirty="0" smtClean="0"/>
          </a:p>
          <a:p>
            <a:pPr marL="342900" indent="-342900">
              <a:buFont typeface="+mj-lt"/>
              <a:buAutoNum type="arabicPeriod"/>
            </a:pPr>
            <a:r>
              <a:rPr lang="en-US" dirty="0" smtClean="0"/>
              <a:t>Search for “flow cytometry” resources</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LabWorm</a:t>
            </a:r>
            <a:r>
              <a:rPr lang="en-US" dirty="0" smtClean="0"/>
              <a:t>?</a:t>
            </a:r>
          </a:p>
          <a:p>
            <a:r>
              <a:rPr lang="en-US" dirty="0" smtClean="0"/>
              <a:t>When was the last update</a:t>
            </a:r>
            <a:r>
              <a:rPr lang="en-US" dirty="0" smtClean="0"/>
              <a:t>?</a:t>
            </a:r>
          </a:p>
          <a:p>
            <a:r>
              <a:rPr lang="en-US" dirty="0" smtClean="0"/>
              <a:t>How many “</a:t>
            </a:r>
            <a:r>
              <a:rPr lang="en-US" dirty="0"/>
              <a:t>flow cytometry</a:t>
            </a:r>
            <a:r>
              <a:rPr lang="en-US" dirty="0" smtClean="0"/>
              <a:t>” resources are there?</a:t>
            </a:r>
          </a:p>
          <a:p>
            <a:r>
              <a:rPr lang="en-US" dirty="0"/>
              <a:t>How many are “R” resources?</a:t>
            </a:r>
          </a:p>
        </p:txBody>
      </p:sp>
    </p:spTree>
    <p:extLst>
      <p:ext uri="{BB962C8B-B14F-4D97-AF65-F5344CB8AC3E}">
        <p14:creationId xmlns:p14="http://schemas.microsoft.com/office/powerpoint/2010/main" val="43069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Stackoverflow</a:t>
            </a:r>
            <a:endParaRPr lang="en-US" dirty="0"/>
          </a:p>
        </p:txBody>
      </p:sp>
      <p:sp>
        <p:nvSpPr>
          <p:cNvPr id="5" name="Content Placeholder 4"/>
          <p:cNvSpPr>
            <a:spLocks noGrp="1"/>
          </p:cNvSpPr>
          <p:nvPr>
            <p:ph sz="half" idx="1"/>
          </p:nvPr>
        </p:nvSpPr>
        <p:spPr/>
        <p:txBody>
          <a:bodyPr/>
          <a:lstStyle/>
          <a:p>
            <a:r>
              <a:rPr lang="en-US" smtClean="0"/>
              <a:t>Programming question and answer website</a:t>
            </a:r>
          </a:p>
          <a:p>
            <a:r>
              <a:rPr lang="en-US" smtClean="0"/>
              <a:t>Highly curated!</a:t>
            </a:r>
            <a:endParaRPr lang="en-US" dirty="0"/>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9966"/>
          <a:stretch/>
        </p:blipFill>
        <p:spPr>
          <a:xfrm>
            <a:off x="4826944" y="1538288"/>
            <a:ext cx="3376312" cy="3352800"/>
          </a:xfrm>
        </p:spPr>
      </p:pic>
    </p:spTree>
    <p:extLst>
      <p:ext uri="{BB962C8B-B14F-4D97-AF65-F5344CB8AC3E}">
        <p14:creationId xmlns:p14="http://schemas.microsoft.com/office/powerpoint/2010/main" val="42362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Search (Google) for</a:t>
            </a:r>
          </a:p>
          <a:p>
            <a:pPr marL="562356" lvl="1" indent="-342900">
              <a:buFont typeface="+mj-lt"/>
              <a:buAutoNum type="arabicPeriod"/>
            </a:pPr>
            <a:r>
              <a:rPr lang="en-US" dirty="0"/>
              <a:t>“how do I loop through files in </a:t>
            </a:r>
            <a:r>
              <a:rPr lang="en-US" dirty="0" smtClean="0"/>
              <a:t>r”</a:t>
            </a: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websites rise to the top?</a:t>
            </a:r>
          </a:p>
          <a:p>
            <a:r>
              <a:rPr lang="en-US" dirty="0" smtClean="0"/>
              <a:t>Stack overflow</a:t>
            </a:r>
          </a:p>
          <a:p>
            <a:pPr lvl="1"/>
            <a:r>
              <a:rPr lang="en-US" dirty="0" smtClean="0"/>
              <a:t>How many stars does the first answer have?</a:t>
            </a:r>
            <a:endParaRPr lang="en-US" dirty="0"/>
          </a:p>
        </p:txBody>
      </p:sp>
    </p:spTree>
    <p:extLst>
      <p:ext uri="{BB962C8B-B14F-4D97-AF65-F5344CB8AC3E}">
        <p14:creationId xmlns:p14="http://schemas.microsoft.com/office/powerpoint/2010/main" val="1171719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Reproducible Research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9322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Becoming a Reproducible Scientist</a:t>
            </a:r>
            <a:r>
              <a:rPr lang="is-IS" dirty="0" smtClean="0"/>
              <a:t>…</a:t>
            </a:r>
            <a:endParaRPr lang="en-US" dirty="0"/>
          </a:p>
        </p:txBody>
      </p:sp>
      <p:sp>
        <p:nvSpPr>
          <p:cNvPr id="5" name="Content Placeholder 4"/>
          <p:cNvSpPr>
            <a:spLocks noGrp="1"/>
          </p:cNvSpPr>
          <p:nvPr>
            <p:ph idx="1"/>
          </p:nvPr>
        </p:nvSpPr>
        <p:spPr/>
        <p:txBody>
          <a:bodyPr/>
          <a:lstStyle/>
          <a:p>
            <a:r>
              <a:rPr lang="en-US" dirty="0" smtClean="0"/>
              <a:t>Remember – take it one step at a time</a:t>
            </a:r>
          </a:p>
          <a:p>
            <a:endParaRPr lang="en-US" dirty="0"/>
          </a:p>
          <a:p>
            <a:pPr lvl="1"/>
            <a:r>
              <a:rPr lang="en-US" dirty="0" smtClean="0"/>
              <a:t>Good – Document where you get your data, the steps you use to produce your analysis</a:t>
            </a:r>
          </a:p>
          <a:p>
            <a:pPr lvl="1"/>
            <a:endParaRPr lang="en-US" dirty="0"/>
          </a:p>
          <a:p>
            <a:pPr lvl="1"/>
            <a:r>
              <a:rPr lang="en-US" dirty="0" smtClean="0"/>
              <a:t>Better – Script your analysis</a:t>
            </a:r>
          </a:p>
          <a:p>
            <a:pPr lvl="1"/>
            <a:endParaRPr lang="en-US" dirty="0"/>
          </a:p>
          <a:p>
            <a:pPr lvl="1"/>
            <a:r>
              <a:rPr lang="en-US" dirty="0" smtClean="0"/>
              <a:t>Best – Scripts your analysis, upload your scripts to GitHub, contribute well document data to a data repository</a:t>
            </a:r>
            <a:endParaRPr lang="en-US" dirty="0"/>
          </a:p>
        </p:txBody>
      </p:sp>
    </p:spTree>
    <p:extLst>
      <p:ext uri="{BB962C8B-B14F-4D97-AF65-F5344CB8AC3E}">
        <p14:creationId xmlns:p14="http://schemas.microsoft.com/office/powerpoint/2010/main" val="1625043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647945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Data = Better Science</a:t>
            </a:r>
            <a:br>
              <a:rPr lang="en-US" dirty="0" smtClean="0"/>
            </a:br>
            <a:r>
              <a:rPr lang="en-US" dirty="0" smtClean="0"/>
              <a:t>(Five Reasons To Protect Your Data)</a:t>
            </a:r>
            <a:endParaRPr lang="en-US" dirty="0"/>
          </a:p>
        </p:txBody>
      </p:sp>
      <p:pic>
        <p:nvPicPr>
          <p:cNvPr id="7"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7029" b="51734"/>
          <a:stretch/>
        </p:blipFill>
        <p:spPr>
          <a:xfrm>
            <a:off x="1576231" y="1538288"/>
            <a:ext cx="2195825" cy="3352800"/>
          </a:xfrm>
        </p:spPr>
      </p:pic>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9021" b="23016"/>
          <a:stretch/>
        </p:blipFill>
        <p:spPr>
          <a:xfrm>
            <a:off x="5289804" y="1946021"/>
            <a:ext cx="2450592" cy="2537334"/>
          </a:xfrm>
        </p:spPr>
      </p:pic>
      <p:sp>
        <p:nvSpPr>
          <p:cNvPr id="6" name="Rectangle 5"/>
          <p:cNvSpPr/>
          <p:nvPr/>
        </p:nvSpPr>
        <p:spPr>
          <a:xfrm>
            <a:off x="-1" y="4981224"/>
            <a:ext cx="9032789" cy="308418"/>
          </a:xfrm>
          <a:prstGeom prst="rect">
            <a:avLst/>
          </a:prstGeom>
        </p:spPr>
        <p:txBody>
          <a:bodyPr wrap="square">
            <a:spAutoFit/>
          </a:bodyPr>
          <a:lstStyle/>
          <a:p>
            <a:r>
              <a:rPr lang="en-US" dirty="0"/>
              <a:t>http://</a:t>
            </a:r>
            <a:r>
              <a:rPr lang="en-US" dirty="0" err="1"/>
              <a:t>blogs.lse.ac.uk</a:t>
            </a:r>
            <a:r>
              <a:rPr lang="en-US" dirty="0"/>
              <a:t>/</a:t>
            </a:r>
            <a:r>
              <a:rPr lang="en-US" dirty="0" err="1"/>
              <a:t>impactofsocialsciences</a:t>
            </a:r>
            <a:r>
              <a:rPr lang="en-US" dirty="0"/>
              <a:t>/2014/01/21/five-reasons-to-protect-your-scientific-data/</a:t>
            </a:r>
          </a:p>
        </p:txBody>
      </p:sp>
    </p:spTree>
    <p:extLst>
      <p:ext uri="{BB962C8B-B14F-4D97-AF65-F5344CB8AC3E}">
        <p14:creationId xmlns:p14="http://schemas.microsoft.com/office/powerpoint/2010/main" val="5434963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a:bodyPr>
          <a:lstStyle/>
          <a:p>
            <a:r>
              <a:rPr lang="en-US" dirty="0" smtClean="0"/>
              <a:t>Big Data 2 Knowledge (BD2K) Lecture series</a:t>
            </a:r>
          </a:p>
          <a:p>
            <a:pPr lvl="1"/>
            <a:r>
              <a:rPr lang="en-US" dirty="0">
                <a:hlinkClick r:id="rId2"/>
              </a:rPr>
              <a:t>https://</a:t>
            </a:r>
            <a:r>
              <a:rPr lang="en-US" dirty="0" smtClean="0">
                <a:hlinkClick r:id="rId2"/>
              </a:rPr>
              <a:t>bigdatau.ini.usc.edu/data-science-seminars</a:t>
            </a:r>
            <a:endParaRPr lang="en-US" dirty="0" smtClean="0"/>
          </a:p>
          <a:p>
            <a:r>
              <a:rPr lang="en-US" dirty="0" smtClean="0"/>
              <a:t>Wikipedia </a:t>
            </a:r>
            <a:r>
              <a:rPr lang="en-US" dirty="0"/>
              <a:t>(via </a:t>
            </a:r>
            <a:r>
              <a:rPr lang="en-US" dirty="0" err="1" smtClean="0"/>
              <a:t>wikiwand</a:t>
            </a:r>
            <a:r>
              <a:rPr lang="en-US" dirty="0" smtClean="0"/>
              <a:t>)</a:t>
            </a:r>
          </a:p>
          <a:p>
            <a:pPr lvl="1"/>
            <a:r>
              <a:rPr lang="en-US" dirty="0" smtClean="0"/>
              <a:t>Computational immunology</a:t>
            </a:r>
            <a:endParaRPr lang="en-US" dirty="0"/>
          </a:p>
          <a:p>
            <a:pPr lvl="2"/>
            <a:r>
              <a:rPr lang="en-US" dirty="0"/>
              <a:t>http://</a:t>
            </a:r>
            <a:r>
              <a:rPr lang="en-US" dirty="0" err="1"/>
              <a:t>www.wikiwand.com</a:t>
            </a:r>
            <a:r>
              <a:rPr lang="en-US" dirty="0"/>
              <a:t>/</a:t>
            </a:r>
            <a:r>
              <a:rPr lang="en-US" dirty="0" err="1"/>
              <a:t>en</a:t>
            </a:r>
            <a:r>
              <a:rPr lang="en-US" dirty="0"/>
              <a:t>/</a:t>
            </a:r>
            <a:r>
              <a:rPr lang="en-US" dirty="0" err="1"/>
              <a:t>Computational_immunology</a:t>
            </a:r>
            <a:endParaRPr lang="en-US" dirty="0"/>
          </a:p>
          <a:p>
            <a:pPr lvl="1"/>
            <a:r>
              <a:rPr lang="en-US" dirty="0" smtClean="0"/>
              <a:t>Flow cytometry bioinformatics</a:t>
            </a:r>
            <a:endParaRPr lang="en-US" dirty="0"/>
          </a:p>
          <a:p>
            <a:pPr lvl="2"/>
            <a:r>
              <a:rPr lang="en-US" dirty="0" smtClean="0"/>
              <a:t>http</a:t>
            </a:r>
            <a:r>
              <a:rPr lang="en-US" dirty="0"/>
              <a:t>://</a:t>
            </a:r>
            <a:r>
              <a:rPr lang="en-US" dirty="0" err="1"/>
              <a:t>www.wikiwand.com</a:t>
            </a:r>
            <a:r>
              <a:rPr lang="en-US" dirty="0"/>
              <a:t>/</a:t>
            </a:r>
            <a:r>
              <a:rPr lang="en-US" dirty="0" err="1"/>
              <a:t>en</a:t>
            </a:r>
            <a:r>
              <a:rPr lang="en-US" dirty="0"/>
              <a:t>/</a:t>
            </a:r>
            <a:r>
              <a:rPr lang="en-US" dirty="0" err="1"/>
              <a:t>Flow_cytometry_bioinformatics</a:t>
            </a:r>
            <a:endParaRPr lang="en-US" dirty="0"/>
          </a:p>
          <a:p>
            <a:r>
              <a:rPr lang="en-US" dirty="0" smtClean="0"/>
              <a:t>“Awesome” Resource Lists of all types (many bioinformatics or computational)</a:t>
            </a:r>
          </a:p>
          <a:p>
            <a:pPr lvl="1"/>
            <a:r>
              <a:rPr lang="en-US" dirty="0">
                <a:hlinkClick r:id="rId3"/>
              </a:rPr>
              <a:t>https://</a:t>
            </a:r>
            <a:r>
              <a:rPr lang="en-US" dirty="0" smtClean="0">
                <a:hlinkClick r:id="rId3"/>
              </a:rPr>
              <a:t>github.com/sindresorhus/awesome</a:t>
            </a:r>
            <a:endParaRPr lang="en-US" dirty="0" smtClean="0"/>
          </a:p>
          <a:p>
            <a:r>
              <a:rPr lang="en-US" dirty="0"/>
              <a:t>Medical clipart – share alike</a:t>
            </a:r>
          </a:p>
          <a:p>
            <a:pPr lvl="1"/>
            <a:r>
              <a:rPr lang="en-US" dirty="0"/>
              <a:t>http://</a:t>
            </a:r>
            <a:r>
              <a:rPr lang="en-US" dirty="0" err="1" smtClean="0"/>
              <a:t>smart.servier.com</a:t>
            </a:r>
            <a:endParaRPr lang="en-US" dirty="0"/>
          </a:p>
        </p:txBody>
      </p:sp>
    </p:spTree>
    <p:extLst>
      <p:ext uri="{BB962C8B-B14F-4D97-AF65-F5344CB8AC3E}">
        <p14:creationId xmlns:p14="http://schemas.microsoft.com/office/powerpoint/2010/main" val="2540855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Used</a:t>
            </a:r>
            <a:endParaRPr lang="en-US" dirty="0"/>
          </a:p>
        </p:txBody>
      </p:sp>
      <p:sp>
        <p:nvSpPr>
          <p:cNvPr id="3" name="Content Placeholder 2"/>
          <p:cNvSpPr>
            <a:spLocks noGrp="1"/>
          </p:cNvSpPr>
          <p:nvPr>
            <p:ph idx="1"/>
          </p:nvPr>
        </p:nvSpPr>
        <p:spPr/>
        <p:txBody>
          <a:bodyPr>
            <a:normAutofit/>
          </a:bodyPr>
          <a:lstStyle/>
          <a:p>
            <a:r>
              <a:rPr lang="en-US" dirty="0"/>
              <a:t>BD2K Guide to the Fundamentals of Data Science </a:t>
            </a:r>
            <a:r>
              <a:rPr lang="en-US" dirty="0" smtClean="0"/>
              <a:t>Series</a:t>
            </a:r>
            <a:r>
              <a:rPr lang="en-US" dirty="0"/>
              <a:t> </a:t>
            </a:r>
            <a:r>
              <a:rPr lang="en-US" dirty="0" smtClean="0"/>
              <a:t>Talks</a:t>
            </a:r>
          </a:p>
          <a:p>
            <a:pPr lvl="1"/>
            <a:r>
              <a:rPr lang="en-US" dirty="0">
                <a:hlinkClick r:id="rId2"/>
              </a:rPr>
              <a:t>https://</a:t>
            </a:r>
            <a:r>
              <a:rPr lang="en-US" dirty="0" smtClean="0">
                <a:hlinkClick r:id="rId2"/>
              </a:rPr>
              <a:t>www.youtube.com/channel/UCKIDQOa0JcUd3K9C1TS7FLQ</a:t>
            </a:r>
            <a:endParaRPr lang="en-US" dirty="0" smtClean="0"/>
          </a:p>
          <a:p>
            <a:pPr lvl="1"/>
            <a:r>
              <a:rPr lang="en-US" u="sng" dirty="0">
                <a:hlinkClick r:id="rId3" tooltip="Metadata Standards"/>
              </a:rPr>
              <a:t>Metadata </a:t>
            </a:r>
            <a:r>
              <a:rPr lang="en-US" u="sng" dirty="0" smtClean="0">
                <a:hlinkClick r:id="rId3" tooltip="Metadata Standards"/>
              </a:rPr>
              <a:t>Standards</a:t>
            </a:r>
            <a:r>
              <a:rPr lang="en-US" dirty="0" smtClean="0"/>
              <a:t>, Dr</a:t>
            </a:r>
            <a:r>
              <a:rPr lang="en-US" dirty="0"/>
              <a:t>. Susanna-Assunta </a:t>
            </a:r>
            <a:r>
              <a:rPr lang="en-US" dirty="0" err="1"/>
              <a:t>Sansone</a:t>
            </a:r>
            <a:r>
              <a:rPr lang="en-US" dirty="0"/>
              <a:t> from University of </a:t>
            </a:r>
            <a:r>
              <a:rPr lang="en-US" dirty="0" smtClean="0"/>
              <a:t>Oxford</a:t>
            </a:r>
            <a:endParaRPr lang="en-US" dirty="0"/>
          </a:p>
          <a:p>
            <a:pPr lvl="1"/>
            <a:r>
              <a:rPr lang="en-US" dirty="0">
                <a:hlinkClick r:id="rId4" tooltip="Introduction to Big Data and the Data Lifecycle"/>
              </a:rPr>
              <a:t>Introduction to Big Data and the Data </a:t>
            </a:r>
            <a:r>
              <a:rPr lang="en-US" dirty="0" smtClean="0">
                <a:hlinkClick r:id="rId4" tooltip="Introduction to Big Data and the Data Lifecycle"/>
              </a:rPr>
              <a:t>Lifecycle</a:t>
            </a:r>
            <a:r>
              <a:rPr lang="en-US" dirty="0" smtClean="0"/>
              <a:t>, Dr</a:t>
            </a:r>
            <a:r>
              <a:rPr lang="en-US" dirty="0"/>
              <a:t>. Mark </a:t>
            </a:r>
            <a:r>
              <a:rPr lang="en-US" dirty="0" err="1"/>
              <a:t>Musen</a:t>
            </a:r>
            <a:r>
              <a:rPr lang="en-US" dirty="0"/>
              <a:t> from Stanford </a:t>
            </a:r>
            <a:r>
              <a:rPr lang="en-US" dirty="0" smtClean="0"/>
              <a:t>University</a:t>
            </a:r>
          </a:p>
          <a:p>
            <a:pPr lvl="1"/>
            <a:endParaRPr lang="en-US" dirty="0"/>
          </a:p>
        </p:txBody>
      </p:sp>
    </p:spTree>
    <p:extLst>
      <p:ext uri="{BB962C8B-B14F-4D97-AF65-F5344CB8AC3E}">
        <p14:creationId xmlns:p14="http://schemas.microsoft.com/office/powerpoint/2010/main" val="916834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3" name="Content Placeholder 2"/>
          <p:cNvSpPr>
            <a:spLocks noGrp="1"/>
          </p:cNvSpPr>
          <p:nvPr>
            <p:ph idx="1"/>
          </p:nvPr>
        </p:nvSpPr>
        <p:spPr/>
        <p:txBody>
          <a:bodyPr>
            <a:normAutofit/>
          </a:bodyPr>
          <a:lstStyle/>
          <a:p>
            <a:r>
              <a:rPr lang="en-US" dirty="0" err="1" smtClean="0"/>
              <a:t>Genser</a:t>
            </a:r>
            <a:r>
              <a:rPr lang="en-US" dirty="0"/>
              <a:t>, B., Cooper, P. J., </a:t>
            </a:r>
            <a:r>
              <a:rPr lang="en-US" dirty="0" err="1"/>
              <a:t>Yazdanbakhsh</a:t>
            </a:r>
            <a:r>
              <a:rPr lang="en-US" dirty="0"/>
              <a:t>, M., </a:t>
            </a:r>
            <a:r>
              <a:rPr lang="en-US" dirty="0" err="1"/>
              <a:t>Barreto</a:t>
            </a:r>
            <a:r>
              <a:rPr lang="en-US" dirty="0"/>
              <a:t>, M. L. &amp; Rodrigues, L. C. A guide to modern statistical analysis of immunological data. </a:t>
            </a:r>
            <a:r>
              <a:rPr lang="en-US" i="1" dirty="0"/>
              <a:t>BMC Immunology 2007 8:1</a:t>
            </a:r>
            <a:r>
              <a:rPr lang="en-US" dirty="0"/>
              <a:t> </a:t>
            </a:r>
            <a:r>
              <a:rPr lang="en-US" b="1" dirty="0"/>
              <a:t>8,</a:t>
            </a:r>
            <a:r>
              <a:rPr lang="en-US" dirty="0"/>
              <a:t> 27 (2007).</a:t>
            </a:r>
          </a:p>
          <a:p>
            <a:pPr lvl="1"/>
            <a:r>
              <a:rPr lang="en-US" dirty="0" smtClean="0"/>
              <a:t>“This </a:t>
            </a:r>
            <a:r>
              <a:rPr lang="en-US" dirty="0"/>
              <a:t>paper will help the immunologist to choose the correct statistical approach for a particular research question</a:t>
            </a:r>
            <a:r>
              <a:rPr lang="en-US" dirty="0" smtClean="0"/>
              <a:t>.”</a:t>
            </a:r>
          </a:p>
          <a:p>
            <a:r>
              <a:rPr lang="en-US" smtClean="0"/>
              <a:t>Zhang</a:t>
            </a:r>
            <a:r>
              <a:rPr lang="en-US" dirty="0"/>
              <a:t>, G. L., Sun, J., </a:t>
            </a:r>
            <a:r>
              <a:rPr lang="en-US" dirty="0" err="1"/>
              <a:t>Chitkushev</a:t>
            </a:r>
            <a:r>
              <a:rPr lang="en-US" dirty="0"/>
              <a:t>, L. &amp; </a:t>
            </a:r>
            <a:r>
              <a:rPr lang="en-US" dirty="0" err="1"/>
              <a:t>Brusic</a:t>
            </a:r>
            <a:r>
              <a:rPr lang="en-US" dirty="0"/>
              <a:t>, V. Big Data Analytics in Immunology: A Knowledge-Based Approach. </a:t>
            </a:r>
            <a:r>
              <a:rPr lang="en-US" i="1" dirty="0" err="1"/>
              <a:t>BioMed</a:t>
            </a:r>
            <a:r>
              <a:rPr lang="en-US" i="1" dirty="0"/>
              <a:t> Research International</a:t>
            </a:r>
            <a:r>
              <a:rPr lang="en-US" dirty="0"/>
              <a:t> </a:t>
            </a:r>
            <a:r>
              <a:rPr lang="en-US" b="1" dirty="0"/>
              <a:t>2014,</a:t>
            </a:r>
            <a:r>
              <a:rPr lang="en-US" dirty="0"/>
              <a:t> 1–9 (2014).</a:t>
            </a:r>
          </a:p>
          <a:p>
            <a:endParaRPr lang="en-US" dirty="0"/>
          </a:p>
          <a:p>
            <a:pPr lvl="1"/>
            <a:endParaRPr lang="en-US" dirty="0"/>
          </a:p>
        </p:txBody>
      </p:sp>
    </p:spTree>
    <p:extLst>
      <p:ext uri="{BB962C8B-B14F-4D97-AF65-F5344CB8AC3E}">
        <p14:creationId xmlns:p14="http://schemas.microsoft.com/office/powerpoint/2010/main" val="284670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Enable you to name one or more immunologically relevant data standards</a:t>
            </a:r>
          </a:p>
          <a:p>
            <a:r>
              <a:rPr lang="en-US" dirty="0" smtClean="0"/>
              <a:t>Enable you to search for immunologically relevant data repositories</a:t>
            </a:r>
          </a:p>
          <a:p>
            <a:r>
              <a:rPr lang="en-US" dirty="0" smtClean="0"/>
              <a:t>Enable you to take a step in becoming a </a:t>
            </a:r>
            <a:r>
              <a:rPr lang="en-US" smtClean="0"/>
              <a:t>reproducible scientist</a:t>
            </a:r>
            <a:endParaRPr lang="en-US"/>
          </a:p>
        </p:txBody>
      </p:sp>
    </p:spTree>
    <p:extLst>
      <p:ext uri="{BB962C8B-B14F-4D97-AF65-F5344CB8AC3E}">
        <p14:creationId xmlns:p14="http://schemas.microsoft.com/office/powerpoint/2010/main" val="882420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 &amp; A</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0417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“Get” Better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62972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5"/>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58047" y="0"/>
            <a:ext cx="6913605" cy="5185203"/>
          </a:xfrm>
        </p:spPr>
      </p:pic>
      <p:sp>
        <p:nvSpPr>
          <p:cNvPr id="3" name="Rectangle 2"/>
          <p:cNvSpPr/>
          <p:nvPr/>
        </p:nvSpPr>
        <p:spPr>
          <a:xfrm>
            <a:off x="628649" y="5362044"/>
            <a:ext cx="7772400" cy="246221"/>
          </a:xfrm>
          <a:prstGeom prst="rect">
            <a:avLst/>
          </a:prstGeom>
        </p:spPr>
        <p:txBody>
          <a:bodyPr wrap="square">
            <a:spAutoFit/>
          </a:bodyPr>
          <a:lstStyle/>
          <a:p>
            <a:pPr algn="ctr"/>
            <a:r>
              <a:rPr lang="en-US" sz="1000" dirty="0" smtClean="0">
                <a:solidFill>
                  <a:schemeClr val="bg1"/>
                </a:solidFill>
                <a:latin typeface="Helvetica" charset="0"/>
              </a:rPr>
              <a:t>Wilkinson</a:t>
            </a:r>
            <a:r>
              <a:rPr lang="en-US" sz="1000" dirty="0">
                <a:solidFill>
                  <a:schemeClr val="bg1"/>
                </a:solidFill>
                <a:latin typeface="Helvetica" charset="0"/>
              </a:rPr>
              <a:t>, M. D. </a:t>
            </a:r>
            <a:r>
              <a:rPr lang="en-US" sz="1000" i="1" dirty="0">
                <a:solidFill>
                  <a:schemeClr val="bg1"/>
                </a:solidFill>
                <a:latin typeface="Helvetica" charset="0"/>
              </a:rPr>
              <a:t>et al.</a:t>
            </a:r>
            <a:r>
              <a:rPr lang="en-US" sz="1000" dirty="0">
                <a:solidFill>
                  <a:schemeClr val="bg1"/>
                </a:solidFill>
                <a:latin typeface="Helvetica" charset="0"/>
              </a:rPr>
              <a:t> The FAIR Guiding Principles for scientific data management and stewardship. </a:t>
            </a:r>
            <a:r>
              <a:rPr lang="en-US" sz="1000" i="1" dirty="0">
                <a:solidFill>
                  <a:schemeClr val="bg1"/>
                </a:solidFill>
                <a:latin typeface="Helvetica" charset="0"/>
              </a:rPr>
              <a:t>Scientific Data</a:t>
            </a:r>
            <a:r>
              <a:rPr lang="en-US" sz="1000" dirty="0">
                <a:solidFill>
                  <a:schemeClr val="bg1"/>
                </a:solidFill>
                <a:latin typeface="Helvetica" charset="0"/>
              </a:rPr>
              <a:t> </a:t>
            </a:r>
            <a:r>
              <a:rPr lang="en-US" sz="1000" b="1" dirty="0">
                <a:solidFill>
                  <a:schemeClr val="bg1"/>
                </a:solidFill>
                <a:latin typeface="Helvetica" charset="0"/>
              </a:rPr>
              <a:t>3,</a:t>
            </a:r>
            <a:r>
              <a:rPr lang="en-US" sz="1000" dirty="0">
                <a:solidFill>
                  <a:schemeClr val="bg1"/>
                </a:solidFill>
                <a:latin typeface="Helvetica" charset="0"/>
              </a:rPr>
              <a:t> 160018 (2016).</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374527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7499</TotalTime>
  <Words>3325</Words>
  <Application>Microsoft Macintosh PowerPoint</Application>
  <PresentationFormat>On-screen Show (16:10)</PresentationFormat>
  <Paragraphs>584</Paragraphs>
  <Slides>74</Slides>
  <Notes>26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Calibri</vt:lpstr>
      <vt:lpstr>Calibri Light</vt:lpstr>
      <vt:lpstr>Helvetica</vt:lpstr>
      <vt:lpstr>Retrospect</vt:lpstr>
      <vt:lpstr>Immunological Data Standards &amp; Repositories</vt:lpstr>
      <vt:lpstr>PowerPoint Presentation</vt:lpstr>
      <vt:lpstr>Objectives</vt:lpstr>
      <vt:lpstr>Outline</vt:lpstr>
      <vt:lpstr>Immunological Data</vt:lpstr>
      <vt:lpstr>Growth in Data and Databases</vt:lpstr>
      <vt:lpstr>Better Data = Better Science (Five Reasons To Protect Your Data)</vt:lpstr>
      <vt:lpstr>How Do We “Get” Better Data</vt:lpstr>
      <vt:lpstr>PowerPoint Presentation</vt:lpstr>
      <vt:lpstr>Not all Data is FAIR</vt:lpstr>
      <vt:lpstr>We Are Talking About Reproducible Science Here!</vt:lpstr>
      <vt:lpstr>The Need For Data Standards</vt:lpstr>
      <vt:lpstr>Defining Data Standards</vt:lpstr>
      <vt:lpstr>Data Standards: Interoperability Standards</vt:lpstr>
      <vt:lpstr>Data Standards: Interoperability Standards</vt:lpstr>
      <vt:lpstr>Data Standards: Interoperability Standards – Fundamentals</vt:lpstr>
      <vt:lpstr>Data Standards: Interoperability Standards – Realizing Potential</vt:lpstr>
      <vt:lpstr>Data Standards: Metadata Standards – Fundamentals</vt:lpstr>
      <vt:lpstr>What is Wrong With This Data? (Notice I did not ask IF anything is wrong with this data…)</vt:lpstr>
      <vt:lpstr>PowerPoint Presentation</vt:lpstr>
      <vt:lpstr>Data Standards: Metadata Standards – Fundamentals</vt:lpstr>
      <vt:lpstr>Data Standards: Searching for Standards</vt:lpstr>
      <vt:lpstr>Exercise</vt:lpstr>
      <vt:lpstr>What Are Some Immunologically Relevant Data Standards?</vt:lpstr>
      <vt:lpstr>Flow Cytometry Data File Format Standards (FCS)</vt:lpstr>
      <vt:lpstr>ISAC Classification Results File Format (CLR)</vt:lpstr>
      <vt:lpstr>NIH Library of Integrated Network-Based Cellular Signatures (LINCS)</vt:lpstr>
      <vt:lpstr>Minimum Information About a Flow Cytometry Experiment (MIFlowCyt)</vt:lpstr>
      <vt:lpstr>Data as  a Primary Resource</vt:lpstr>
      <vt:lpstr>Data as a Primary Resource</vt:lpstr>
      <vt:lpstr>Not Everyone is Happy With Data Reuse: “Research Parasites”</vt:lpstr>
      <vt:lpstr>Immunological Repositories</vt:lpstr>
      <vt:lpstr>Repositories</vt:lpstr>
      <vt:lpstr>DataMed</vt:lpstr>
      <vt:lpstr>Repositories: DataMed</vt:lpstr>
      <vt:lpstr>Exercise</vt:lpstr>
      <vt:lpstr>Nucleic Acid Research (NAR) Database Issue</vt:lpstr>
      <vt:lpstr>Nucleic Acid Research (NAR) Database Issues: Immunological Databases</vt:lpstr>
      <vt:lpstr>Exercise - Later</vt:lpstr>
      <vt:lpstr>Data Repositories</vt:lpstr>
      <vt:lpstr>Reasons to Look at These…</vt:lpstr>
      <vt:lpstr>Immunology Database and Analysis Portal (ImmPort)</vt:lpstr>
      <vt:lpstr>Immunology Database and Analysis Portal (ImmPort)</vt:lpstr>
      <vt:lpstr>Exercise</vt:lpstr>
      <vt:lpstr>Exercise</vt:lpstr>
      <vt:lpstr>FlowRepository</vt:lpstr>
      <vt:lpstr>Exercise</vt:lpstr>
      <vt:lpstr>Immune Epitope Database (IEDB)</vt:lpstr>
      <vt:lpstr>Exercise</vt:lpstr>
      <vt:lpstr>Immunological Genome Project (ImmGen)</vt:lpstr>
      <vt:lpstr>Exercise</vt:lpstr>
      <vt:lpstr>VDJ Server</vt:lpstr>
      <vt:lpstr>Exercise</vt:lpstr>
      <vt:lpstr>Tool (Software) Repositories</vt:lpstr>
      <vt:lpstr>OmicsTools</vt:lpstr>
      <vt:lpstr>OmicsTools</vt:lpstr>
      <vt:lpstr>Exercise</vt:lpstr>
      <vt:lpstr>Labworm</vt:lpstr>
      <vt:lpstr>Labworm - Immunology</vt:lpstr>
      <vt:lpstr>Exercise</vt:lpstr>
      <vt:lpstr>GitHub</vt:lpstr>
      <vt:lpstr>Exercise</vt:lpstr>
      <vt:lpstr>Bioconductor</vt:lpstr>
      <vt:lpstr>Exercise</vt:lpstr>
      <vt:lpstr>Stackoverflow</vt:lpstr>
      <vt:lpstr>Exercise</vt:lpstr>
      <vt:lpstr>Reproducible Research</vt:lpstr>
      <vt:lpstr>Becoming a Reproducible Scientist…</vt:lpstr>
      <vt:lpstr>Additional Resources</vt:lpstr>
      <vt:lpstr>Resources</vt:lpstr>
      <vt:lpstr>Resources Used</vt:lpstr>
      <vt:lpstr>Papers of Interest</vt:lpstr>
      <vt:lpstr>Objectives</vt:lpstr>
      <vt:lpstr>Q &amp; A</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Immunology Data and Repositories</dc:title>
  <dc:creator>R. Burke Squires</dc:creator>
  <cp:lastModifiedBy>Squires, Richard (NIH/NIAID) [C]</cp:lastModifiedBy>
  <cp:revision>542</cp:revision>
  <cp:lastPrinted>2017-08-09T14:04:00Z</cp:lastPrinted>
  <dcterms:created xsi:type="dcterms:W3CDTF">2016-12-03T02:31:19Z</dcterms:created>
  <dcterms:modified xsi:type="dcterms:W3CDTF">2017-09-09T15:41:53Z</dcterms:modified>
</cp:coreProperties>
</file>